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256" r:id="rId5"/>
    <p:sldId id="285" r:id="rId6"/>
    <p:sldId id="286" r:id="rId7"/>
    <p:sldId id="296" r:id="rId8"/>
    <p:sldId id="298" r:id="rId9"/>
    <p:sldId id="257" r:id="rId10"/>
    <p:sldId id="294" r:id="rId11"/>
    <p:sldId id="288" r:id="rId12"/>
    <p:sldId id="287" r:id="rId13"/>
    <p:sldId id="289" r:id="rId14"/>
    <p:sldId id="291" r:id="rId15"/>
    <p:sldId id="292" r:id="rId16"/>
    <p:sldId id="300" r:id="rId17"/>
    <p:sldId id="290" r:id="rId18"/>
    <p:sldId id="299"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958" userDrawn="1">
          <p15:clr>
            <a:srgbClr val="A4A3A4"/>
          </p15:clr>
        </p15:guide>
        <p15:guide id="2"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erio, Martina" initials="BM" lastIdx="10" clrIdx="0">
    <p:extLst>
      <p:ext uri="{19B8F6BF-5375-455C-9EA6-DF929625EA0E}">
        <p15:presenceInfo xmlns:p15="http://schemas.microsoft.com/office/powerpoint/2012/main" userId="Ballerio, Martina" providerId="None"/>
      </p:ext>
    </p:extLst>
  </p:cmAuthor>
  <p:cmAuthor id="2" name="Chiarella, Mattia" initials="CM" lastIdx="3" clrIdx="1">
    <p:extLst>
      <p:ext uri="{19B8F6BF-5375-455C-9EA6-DF929625EA0E}">
        <p15:presenceInfo xmlns:p15="http://schemas.microsoft.com/office/powerpoint/2012/main" userId="Chiarella, Matt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0953F-74AC-48E5-AF60-C7972404ED67}" v="226" dt="2023-01-05T14:40:32.6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01" autoAdjust="0"/>
  </p:normalViewPr>
  <p:slideViewPr>
    <p:cSldViewPr snapToGrid="0" snapToObjects="1">
      <p:cViewPr varScale="1">
        <p:scale>
          <a:sx n="119" d="100"/>
          <a:sy n="119" d="100"/>
        </p:scale>
        <p:origin x="234" y="108"/>
      </p:cViewPr>
      <p:guideLst>
        <p:guide orient="horz" pos="958"/>
        <p:guide pos="7015"/>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tegal, Fabio (Partner Business Manager)" userId="8963e140-029c-4fd9-82ce-dfe002c8afb4" providerId="ADAL" clId="{CF20953F-74AC-48E5-AF60-C7972404ED67}"/>
    <pc:docChg chg="custSel addSld modSld modMainMaster">
      <pc:chgData name="Bottegal, Fabio (Partner Business Manager)" userId="8963e140-029c-4fd9-82ce-dfe002c8afb4" providerId="ADAL" clId="{CF20953F-74AC-48E5-AF60-C7972404ED67}" dt="2023-01-05T14:40:32.663" v="999" actId="1035"/>
      <pc:docMkLst>
        <pc:docMk/>
      </pc:docMkLst>
      <pc:sldChg chg="addSp delSp modSp new mod">
        <pc:chgData name="Bottegal, Fabio (Partner Business Manager)" userId="8963e140-029c-4fd9-82ce-dfe002c8afb4" providerId="ADAL" clId="{CF20953F-74AC-48E5-AF60-C7972404ED67}" dt="2023-01-05T14:40:32.663" v="999" actId="1035"/>
        <pc:sldMkLst>
          <pc:docMk/>
          <pc:sldMk cId="1228711106" sldId="300"/>
        </pc:sldMkLst>
        <pc:spChg chg="mod">
          <ac:chgData name="Bottegal, Fabio (Partner Business Manager)" userId="8963e140-029c-4fd9-82ce-dfe002c8afb4" providerId="ADAL" clId="{CF20953F-74AC-48E5-AF60-C7972404ED67}" dt="2023-01-05T13:50:04.774" v="20" actId="20577"/>
          <ac:spMkLst>
            <pc:docMk/>
            <pc:sldMk cId="1228711106" sldId="300"/>
            <ac:spMk id="2" creationId="{E2D5E434-BF6C-4711-BB54-B99B3D790D1A}"/>
          </ac:spMkLst>
        </pc:spChg>
        <pc:spChg chg="mod">
          <ac:chgData name="Bottegal, Fabio (Partner Business Manager)" userId="8963e140-029c-4fd9-82ce-dfe002c8afb4" providerId="ADAL" clId="{CF20953F-74AC-48E5-AF60-C7972404ED67}" dt="2023-01-05T14:40:26.495" v="977" actId="20577"/>
          <ac:spMkLst>
            <pc:docMk/>
            <pc:sldMk cId="1228711106" sldId="300"/>
            <ac:spMk id="3" creationId="{13A4FDA2-7825-495F-B98D-F19E8D5C9D3B}"/>
          </ac:spMkLst>
        </pc:spChg>
        <pc:spChg chg="add del mod">
          <ac:chgData name="Bottegal, Fabio (Partner Business Manager)" userId="8963e140-029c-4fd9-82ce-dfe002c8afb4" providerId="ADAL" clId="{CF20953F-74AC-48E5-AF60-C7972404ED67}" dt="2023-01-05T14:02:44.342" v="104"/>
          <ac:spMkLst>
            <pc:docMk/>
            <pc:sldMk cId="1228711106" sldId="300"/>
            <ac:spMk id="4" creationId="{26C63196-1000-4376-89F5-0C6B57EC5594}"/>
          </ac:spMkLst>
        </pc:spChg>
        <pc:spChg chg="add del mod">
          <ac:chgData name="Bottegal, Fabio (Partner Business Manager)" userId="8963e140-029c-4fd9-82ce-dfe002c8afb4" providerId="ADAL" clId="{CF20953F-74AC-48E5-AF60-C7972404ED67}" dt="2023-01-05T14:02:54.911" v="107" actId="478"/>
          <ac:spMkLst>
            <pc:docMk/>
            <pc:sldMk cId="1228711106" sldId="300"/>
            <ac:spMk id="5" creationId="{17A3148F-0677-4DF2-93FD-E3F9F845DAFC}"/>
          </ac:spMkLst>
        </pc:spChg>
        <pc:spChg chg="add del">
          <ac:chgData name="Bottegal, Fabio (Partner Business Manager)" userId="8963e140-029c-4fd9-82ce-dfe002c8afb4" providerId="ADAL" clId="{CF20953F-74AC-48E5-AF60-C7972404ED67}" dt="2023-01-05T14:03:31.816" v="109"/>
          <ac:spMkLst>
            <pc:docMk/>
            <pc:sldMk cId="1228711106" sldId="300"/>
            <ac:spMk id="6" creationId="{7A855C11-4C44-456E-85DE-E3D76CC4B82E}"/>
          </ac:spMkLst>
        </pc:spChg>
        <pc:grpChg chg="add del mod">
          <ac:chgData name="Bottegal, Fabio (Partner Business Manager)" userId="8963e140-029c-4fd9-82ce-dfe002c8afb4" providerId="ADAL" clId="{CF20953F-74AC-48E5-AF60-C7972404ED67}" dt="2023-01-05T14:20:37.123" v="220" actId="165"/>
          <ac:grpSpMkLst>
            <pc:docMk/>
            <pc:sldMk cId="1228711106" sldId="300"/>
            <ac:grpSpMk id="7" creationId="{33FF07B6-A3CC-4057-AA90-C01641CB26E9}"/>
          </ac:grpSpMkLst>
        </pc:grpChg>
        <pc:picChg chg="add mod">
          <ac:chgData name="Bottegal, Fabio (Partner Business Manager)" userId="8963e140-029c-4fd9-82ce-dfe002c8afb4" providerId="ADAL" clId="{CF20953F-74AC-48E5-AF60-C7972404ED67}" dt="2023-01-05T13:49:44.134" v="14" actId="14100"/>
          <ac:picMkLst>
            <pc:docMk/>
            <pc:sldMk cId="1228711106" sldId="300"/>
            <ac:picMk id="1026" creationId="{C2BBB707-D5B2-4F23-9655-5ADA2872B4C9}"/>
          </ac:picMkLst>
        </pc:picChg>
        <pc:picChg chg="add mod topLvl">
          <ac:chgData name="Bottegal, Fabio (Partner Business Manager)" userId="8963e140-029c-4fd9-82ce-dfe002c8afb4" providerId="ADAL" clId="{CF20953F-74AC-48E5-AF60-C7972404ED67}" dt="2023-01-05T14:39:27.535" v="956" actId="1038"/>
          <ac:picMkLst>
            <pc:docMk/>
            <pc:sldMk cId="1228711106" sldId="300"/>
            <ac:picMk id="1028" creationId="{70183E89-F8D8-4BEF-83CC-49CFBA58DDAC}"/>
          </ac:picMkLst>
        </pc:picChg>
        <pc:picChg chg="add mod topLvl">
          <ac:chgData name="Bottegal, Fabio (Partner Business Manager)" userId="8963e140-029c-4fd9-82ce-dfe002c8afb4" providerId="ADAL" clId="{CF20953F-74AC-48E5-AF60-C7972404ED67}" dt="2023-01-05T14:30:33.629" v="245" actId="1035"/>
          <ac:picMkLst>
            <pc:docMk/>
            <pc:sldMk cId="1228711106" sldId="300"/>
            <ac:picMk id="1030" creationId="{01805623-6DC0-488A-ACE6-ADAC9C7A0AB6}"/>
          </ac:picMkLst>
        </pc:picChg>
        <pc:picChg chg="add del mod">
          <ac:chgData name="Bottegal, Fabio (Partner Business Manager)" userId="8963e140-029c-4fd9-82ce-dfe002c8afb4" providerId="ADAL" clId="{CF20953F-74AC-48E5-AF60-C7972404ED67}" dt="2023-01-05T13:59:22.941" v="48" actId="478"/>
          <ac:picMkLst>
            <pc:docMk/>
            <pc:sldMk cId="1228711106" sldId="300"/>
            <ac:picMk id="1032" creationId="{E2D9A17E-7A70-4C2B-9D5E-5412E18F38BA}"/>
          </ac:picMkLst>
        </pc:picChg>
        <pc:picChg chg="add mod topLvl">
          <ac:chgData name="Bottegal, Fabio (Partner Business Manager)" userId="8963e140-029c-4fd9-82ce-dfe002c8afb4" providerId="ADAL" clId="{CF20953F-74AC-48E5-AF60-C7972404ED67}" dt="2023-01-05T14:30:33.629" v="245" actId="1035"/>
          <ac:picMkLst>
            <pc:docMk/>
            <pc:sldMk cId="1228711106" sldId="300"/>
            <ac:picMk id="1034" creationId="{A5F86438-2070-40F3-979F-CB272CA08EBA}"/>
          </ac:picMkLst>
        </pc:picChg>
        <pc:picChg chg="add mod">
          <ac:chgData name="Bottegal, Fabio (Partner Business Manager)" userId="8963e140-029c-4fd9-82ce-dfe002c8afb4" providerId="ADAL" clId="{CF20953F-74AC-48E5-AF60-C7972404ED67}" dt="2023-01-05T14:40:32.663" v="999" actId="1035"/>
          <ac:picMkLst>
            <pc:docMk/>
            <pc:sldMk cId="1228711106" sldId="300"/>
            <ac:picMk id="1036" creationId="{37A7585E-6CA5-4E65-8670-6788EDB605CB}"/>
          </ac:picMkLst>
        </pc:picChg>
        <pc:picChg chg="add mod">
          <ac:chgData name="Bottegal, Fabio (Partner Business Manager)" userId="8963e140-029c-4fd9-82ce-dfe002c8afb4" providerId="ADAL" clId="{CF20953F-74AC-48E5-AF60-C7972404ED67}" dt="2023-01-05T14:40:32.663" v="999" actId="1035"/>
          <ac:picMkLst>
            <pc:docMk/>
            <pc:sldMk cId="1228711106" sldId="300"/>
            <ac:picMk id="1044" creationId="{246B3755-3471-498D-9B21-9F407FE0FCCC}"/>
          </ac:picMkLst>
        </pc:picChg>
        <pc:picChg chg="add mod topLvl">
          <ac:chgData name="Bottegal, Fabio (Partner Business Manager)" userId="8963e140-029c-4fd9-82ce-dfe002c8afb4" providerId="ADAL" clId="{CF20953F-74AC-48E5-AF60-C7972404ED67}" dt="2023-01-05T14:30:26.234" v="235" actId="14100"/>
          <ac:picMkLst>
            <pc:docMk/>
            <pc:sldMk cId="1228711106" sldId="300"/>
            <ac:picMk id="1046" creationId="{58E312FE-DD84-4C30-88CE-84043B6D968F}"/>
          </ac:picMkLst>
        </pc:picChg>
        <pc:picChg chg="add mod">
          <ac:chgData name="Bottegal, Fabio (Partner Business Manager)" userId="8963e140-029c-4fd9-82ce-dfe002c8afb4" providerId="ADAL" clId="{CF20953F-74AC-48E5-AF60-C7972404ED67}" dt="2023-01-05T14:30:45.416" v="247" actId="1076"/>
          <ac:picMkLst>
            <pc:docMk/>
            <pc:sldMk cId="1228711106" sldId="300"/>
            <ac:picMk id="1048" creationId="{652CE864-7C18-48B3-BB87-51CCD2D30CB4}"/>
          </ac:picMkLst>
        </pc:picChg>
      </pc:sldChg>
      <pc:sldMasterChg chg="modSp mod">
        <pc:chgData name="Bottegal, Fabio (Partner Business Manager)" userId="8963e140-029c-4fd9-82ce-dfe002c8afb4" providerId="ADAL" clId="{CF20953F-74AC-48E5-AF60-C7972404ED67}" dt="2023-01-05T13:47:20.775" v="5" actId="20577"/>
        <pc:sldMasterMkLst>
          <pc:docMk/>
          <pc:sldMasterMk cId="0" sldId="2147483648"/>
        </pc:sldMasterMkLst>
        <pc:spChg chg="mod">
          <ac:chgData name="Bottegal, Fabio (Partner Business Manager)" userId="8963e140-029c-4fd9-82ce-dfe002c8afb4" providerId="ADAL" clId="{CF20953F-74AC-48E5-AF60-C7972404ED67}" dt="2023-01-05T13:47:20.775" v="5" actId="20577"/>
          <ac:spMkLst>
            <pc:docMk/>
            <pc:sldMasterMk cId="0" sldId="2147483648"/>
            <ac:spMk id="7" creationId="{567C8D31-A16E-4AB1-A9D2-1C7D5DA1A588}"/>
          </ac:spMkLst>
        </pc:spChg>
        <pc:spChg chg="mod">
          <ac:chgData name="Bottegal, Fabio (Partner Business Manager)" userId="8963e140-029c-4fd9-82ce-dfe002c8afb4" providerId="ADAL" clId="{CF20953F-74AC-48E5-AF60-C7972404ED67}" dt="2023-01-05T13:47:10.966" v="4" actId="20577"/>
          <ac:spMkLst>
            <pc:docMk/>
            <pc:sldMasterMk cId="0" sldId="2147483648"/>
            <ac:spMk id="8" creationId="{50188348-D76D-44A5-B097-061C0494630E}"/>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4A884-5E1A-453C-A75F-9F2D792D9685}" type="datetimeFigureOut">
              <a:rPr lang="it-IT" smtClean="0"/>
              <a:t>05/01/2023</a:t>
            </a:fld>
            <a:endParaRPr lang="it-I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C2C00-7C08-4B63-8EB2-0869EBD4FEC2}" type="slidenum">
              <a:rPr lang="it-IT" smtClean="0"/>
              <a:t>‹#›</a:t>
            </a:fld>
            <a:endParaRPr lang="it-IT"/>
          </a:p>
        </p:txBody>
      </p:sp>
    </p:spTree>
    <p:extLst>
      <p:ext uri="{BB962C8B-B14F-4D97-AF65-F5344CB8AC3E}">
        <p14:creationId xmlns:p14="http://schemas.microsoft.com/office/powerpoint/2010/main" val="47026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495807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276525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10</a:t>
            </a:fld>
            <a:endParaRPr lang="it-IT"/>
          </a:p>
        </p:txBody>
      </p:sp>
    </p:spTree>
    <p:extLst>
      <p:ext uri="{BB962C8B-B14F-4D97-AF65-F5344CB8AC3E}">
        <p14:creationId xmlns:p14="http://schemas.microsoft.com/office/powerpoint/2010/main" val="114460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11</a:t>
            </a:fld>
            <a:endParaRPr lang="it-IT"/>
          </a:p>
        </p:txBody>
      </p:sp>
    </p:spTree>
    <p:extLst>
      <p:ext uri="{BB962C8B-B14F-4D97-AF65-F5344CB8AC3E}">
        <p14:creationId xmlns:p14="http://schemas.microsoft.com/office/powerpoint/2010/main" val="123978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12</a:t>
            </a:fld>
            <a:endParaRPr lang="it-IT"/>
          </a:p>
        </p:txBody>
      </p:sp>
    </p:spTree>
    <p:extLst>
      <p:ext uri="{BB962C8B-B14F-4D97-AF65-F5344CB8AC3E}">
        <p14:creationId xmlns:p14="http://schemas.microsoft.com/office/powerpoint/2010/main" val="172835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14</a:t>
            </a:fld>
            <a:endParaRPr lang="it-IT"/>
          </a:p>
        </p:txBody>
      </p:sp>
    </p:spTree>
    <p:extLst>
      <p:ext uri="{BB962C8B-B14F-4D97-AF65-F5344CB8AC3E}">
        <p14:creationId xmlns:p14="http://schemas.microsoft.com/office/powerpoint/2010/main" val="115249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15</a:t>
            </a:fld>
            <a:endParaRPr lang="it-IT"/>
          </a:p>
        </p:txBody>
      </p:sp>
    </p:spTree>
    <p:extLst>
      <p:ext uri="{BB962C8B-B14F-4D97-AF65-F5344CB8AC3E}">
        <p14:creationId xmlns:p14="http://schemas.microsoft.com/office/powerpoint/2010/main" val="56579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Tree>
    <p:extLst>
      <p:ext uri="{BB962C8B-B14F-4D97-AF65-F5344CB8AC3E}">
        <p14:creationId xmlns:p14="http://schemas.microsoft.com/office/powerpoint/2010/main" val="412949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3</a:t>
            </a:fld>
            <a:endParaRPr lang="it-IT"/>
          </a:p>
        </p:txBody>
      </p:sp>
    </p:spTree>
    <p:extLst>
      <p:ext uri="{BB962C8B-B14F-4D97-AF65-F5344CB8AC3E}">
        <p14:creationId xmlns:p14="http://schemas.microsoft.com/office/powerpoint/2010/main" val="300553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4</a:t>
            </a:fld>
            <a:endParaRPr lang="it-IT"/>
          </a:p>
        </p:txBody>
      </p:sp>
    </p:spTree>
    <p:extLst>
      <p:ext uri="{BB962C8B-B14F-4D97-AF65-F5344CB8AC3E}">
        <p14:creationId xmlns:p14="http://schemas.microsoft.com/office/powerpoint/2010/main" val="148598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5</a:t>
            </a:fld>
            <a:endParaRPr lang="it-IT"/>
          </a:p>
        </p:txBody>
      </p:sp>
    </p:spTree>
    <p:extLst>
      <p:ext uri="{BB962C8B-B14F-4D97-AF65-F5344CB8AC3E}">
        <p14:creationId xmlns:p14="http://schemas.microsoft.com/office/powerpoint/2010/main" val="263246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6</a:t>
            </a:fld>
            <a:endParaRPr lang="it-IT"/>
          </a:p>
        </p:txBody>
      </p:sp>
    </p:spTree>
    <p:extLst>
      <p:ext uri="{BB962C8B-B14F-4D97-AF65-F5344CB8AC3E}">
        <p14:creationId xmlns:p14="http://schemas.microsoft.com/office/powerpoint/2010/main" val="344671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7</a:t>
            </a:fld>
            <a:endParaRPr lang="it-IT"/>
          </a:p>
        </p:txBody>
      </p:sp>
    </p:spTree>
    <p:extLst>
      <p:ext uri="{BB962C8B-B14F-4D97-AF65-F5344CB8AC3E}">
        <p14:creationId xmlns:p14="http://schemas.microsoft.com/office/powerpoint/2010/main" val="334725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8</a:t>
            </a:fld>
            <a:endParaRPr lang="it-IT"/>
          </a:p>
        </p:txBody>
      </p:sp>
    </p:spTree>
    <p:extLst>
      <p:ext uri="{BB962C8B-B14F-4D97-AF65-F5344CB8AC3E}">
        <p14:creationId xmlns:p14="http://schemas.microsoft.com/office/powerpoint/2010/main" val="93409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0E1DE08-C7AE-4A7D-94F1-7D94E17D89B2}" type="slidenum">
              <a:rPr lang="it-IT" smtClean="0"/>
              <a:t>9</a:t>
            </a:fld>
            <a:endParaRPr lang="it-IT"/>
          </a:p>
        </p:txBody>
      </p:sp>
    </p:spTree>
    <p:extLst>
      <p:ext uri="{BB962C8B-B14F-4D97-AF65-F5344CB8AC3E}">
        <p14:creationId xmlns:p14="http://schemas.microsoft.com/office/powerpoint/2010/main" val="227757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it-IT"/>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Tree>
    <p:extLst>
      <p:ext uri="{BB962C8B-B14F-4D97-AF65-F5344CB8AC3E}">
        <p14:creationId xmlns:p14="http://schemas.microsoft.com/office/powerpoint/2010/main" val="408015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923"/>
            <a:ext cx="10972800" cy="684213"/>
          </a:xfrm>
          <a:prstGeom prst="rect">
            <a:avLst/>
          </a:prstGeom>
        </p:spPr>
        <p:txBody>
          <a:bodyPr/>
          <a:lstStyle/>
          <a:p>
            <a:r>
              <a:rPr lang="it-IT" dirty="0"/>
              <a:t>Click to edit Master title style</a:t>
            </a:r>
            <a:endParaRPr lang="en-US" dirty="0"/>
          </a:p>
        </p:txBody>
      </p:sp>
      <p:sp>
        <p:nvSpPr>
          <p:cNvPr id="3" name="Content Placeholder 2"/>
          <p:cNvSpPr>
            <a:spLocks noGrp="1"/>
          </p:cNvSpPr>
          <p:nvPr>
            <p:ph idx="1"/>
          </p:nvPr>
        </p:nvSpPr>
        <p:spPr>
          <a:xfrm>
            <a:off x="609600" y="1961323"/>
            <a:ext cx="10972800" cy="4164841"/>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535189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609600" y="1046922"/>
            <a:ext cx="10972800" cy="68421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Titolo Testo</a:t>
            </a:r>
          </a:p>
        </p:txBody>
      </p:sp>
      <p:sp>
        <p:nvSpPr>
          <p:cNvPr id="4" name="Shape 4"/>
          <p:cNvSpPr>
            <a:spLocks noGrp="1"/>
          </p:cNvSpPr>
          <p:nvPr>
            <p:ph type="body" idx="1"/>
          </p:nvPr>
        </p:nvSpPr>
        <p:spPr>
          <a:xfrm>
            <a:off x="609600" y="1961322"/>
            <a:ext cx="10972800" cy="416484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1768" y="31899"/>
            <a:ext cx="3136797" cy="784837"/>
          </a:xfrm>
          <a:prstGeom prst="rect">
            <a:avLst/>
          </a:prstGeom>
        </p:spPr>
      </p:pic>
      <p:sp>
        <p:nvSpPr>
          <p:cNvPr id="7" name="TextBox 8">
            <a:extLst>
              <a:ext uri="{FF2B5EF4-FFF2-40B4-BE49-F238E27FC236}">
                <a16:creationId xmlns:a16="http://schemas.microsoft.com/office/drawing/2014/main" id="{567C8D31-A16E-4AB1-A9D2-1C7D5DA1A588}"/>
              </a:ext>
            </a:extLst>
          </p:cNvPr>
          <p:cNvSpPr txBox="1"/>
          <p:nvPr userDrawn="1"/>
        </p:nvSpPr>
        <p:spPr>
          <a:xfrm>
            <a:off x="245222" y="6491047"/>
            <a:ext cx="35891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lumMod val="75000"/>
                  </a:schemeClr>
                </a:solidFill>
                <a:effectLst/>
                <a:uFillTx/>
                <a:latin typeface="+mn-lt"/>
                <a:ea typeface="+mn-ea"/>
                <a:cs typeface="+mn-cs"/>
                <a:sym typeface="Calibri"/>
              </a:rPr>
              <a:t>Copyright © 2023 ABC Digital. All rights reserved.</a:t>
            </a:r>
            <a:endPar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endParaRPr>
          </a:p>
        </p:txBody>
      </p:sp>
      <p:sp>
        <p:nvSpPr>
          <p:cNvPr id="8" name="TextBox 10">
            <a:extLst>
              <a:ext uri="{FF2B5EF4-FFF2-40B4-BE49-F238E27FC236}">
                <a16:creationId xmlns:a16="http://schemas.microsoft.com/office/drawing/2014/main" id="{50188348-D76D-44A5-B097-061C0494630E}"/>
              </a:ext>
            </a:extLst>
          </p:cNvPr>
          <p:cNvSpPr txBox="1"/>
          <p:nvPr userDrawn="1"/>
        </p:nvSpPr>
        <p:spPr>
          <a:xfrm>
            <a:off x="7810567" y="6491047"/>
            <a:ext cx="35891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rPr>
              <a:t>02 - Connettersi, ma come - </a:t>
            </a:r>
            <a:fld id="{86CB4B4D-7CA3-9044-876B-883B54F8677D}" type="slidenum">
              <a:rPr lang="it-IT" sz="1100" smtClean="0">
                <a:solidFill>
                  <a:schemeClr val="bg1">
                    <a:lumMod val="75000"/>
                  </a:schemeClr>
                </a:solidFill>
              </a:rPr>
              <a:pPr marL="0" marR="0" indent="0" algn="r" defTabSz="457200" rtl="0" fontAlgn="auto" latinLnBrk="0" hangingPunct="0">
                <a:lnSpc>
                  <a:spcPct val="100000"/>
                </a:lnSpc>
                <a:spcBef>
                  <a:spcPts val="0"/>
                </a:spcBef>
                <a:spcAft>
                  <a:spcPts val="0"/>
                </a:spcAft>
                <a:buClrTx/>
                <a:buSzTx/>
                <a:buFontTx/>
                <a:buNone/>
                <a:tabLst/>
              </a:pPr>
              <a:t>‹#›</a:t>
            </a:fld>
            <a:endParaRPr kumimoji="0" lang="it-IT" sz="1100" b="0" i="0" u="none" strike="noStrike" cap="none" spc="0" normalizeH="0" baseline="0" dirty="0">
              <a:ln>
                <a:noFill/>
              </a:ln>
              <a:solidFill>
                <a:schemeClr val="bg1">
                  <a:lumMod val="75000"/>
                </a:schemeClr>
              </a:solidFill>
              <a:effectLst/>
              <a:uFillTx/>
              <a:latin typeface="+mn-lt"/>
              <a:ea typeface="+mn-ea"/>
              <a:cs typeface="+mn-cs"/>
              <a:sym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jp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6B3F32A-DF82-4BA3-977A-A565995859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714" y="858"/>
            <a:ext cx="11428571" cy="6857143"/>
          </a:xfrm>
          <a:prstGeom prst="rect">
            <a:avLst/>
          </a:prstGeom>
        </p:spPr>
      </p:pic>
    </p:spTree>
    <p:extLst>
      <p:ext uri="{BB962C8B-B14F-4D97-AF65-F5344CB8AC3E}">
        <p14:creationId xmlns:p14="http://schemas.microsoft.com/office/powerpoint/2010/main" val="258670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444DE306-7666-4226-92ED-4C293FA9C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0746" y="1"/>
            <a:ext cx="2101254" cy="1235242"/>
          </a:xfrm>
          <a:prstGeom prst="rect">
            <a:avLst/>
          </a:prstGeom>
        </p:spPr>
      </p:pic>
      <p:sp>
        <p:nvSpPr>
          <p:cNvPr id="2" name="Title 1"/>
          <p:cNvSpPr>
            <a:spLocks noGrp="1"/>
          </p:cNvSpPr>
          <p:nvPr>
            <p:ph type="title"/>
          </p:nvPr>
        </p:nvSpPr>
        <p:spPr/>
        <p:txBody>
          <a:bodyPr/>
          <a:lstStyle/>
          <a:p>
            <a:pPr algn="l"/>
            <a:r>
              <a:rPr lang="it-IT" sz="3600" dirty="0"/>
              <a:t>E allora il GSM?</a:t>
            </a:r>
          </a:p>
        </p:txBody>
      </p:sp>
      <p:sp>
        <p:nvSpPr>
          <p:cNvPr id="4" name="TextBox 3"/>
          <p:cNvSpPr txBox="1"/>
          <p:nvPr/>
        </p:nvSpPr>
        <p:spPr>
          <a:xfrm>
            <a:off x="537413" y="1678423"/>
            <a:ext cx="4845960" cy="1815882"/>
          </a:xfrm>
          <a:prstGeom prst="rect">
            <a:avLst/>
          </a:prstGeom>
          <a:noFill/>
        </p:spPr>
        <p:txBody>
          <a:bodyPr wrap="square" rtlCol="0">
            <a:spAutoFit/>
          </a:bodyPr>
          <a:lstStyle/>
          <a:p>
            <a:pPr algn="just"/>
            <a:r>
              <a:rPr lang="it-IT" sz="1600" dirty="0"/>
              <a:t>Grazie alla sua tecnologia multi-antenna è possibile determinare la posizione di un terminale basandosi sull’intensità del segnale proveniente da ciascun punto. Questo sistema è utile per inviare un messaggio di aiuto in caso di emergenza tramite specifiche APP, ma anche, come ci ha dimostrato la cronaca, per risalire alla presenza di una persona sul luogo di un misfatto.</a:t>
            </a:r>
          </a:p>
        </p:txBody>
      </p:sp>
      <p:pic>
        <p:nvPicPr>
          <p:cNvPr id="12" name="Picture 11">
            <a:extLst>
              <a:ext uri="{FF2B5EF4-FFF2-40B4-BE49-F238E27FC236}">
                <a16:creationId xmlns:a16="http://schemas.microsoft.com/office/drawing/2014/main" id="{59D028F3-04D9-4D89-B848-4DBDA18258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3373" y="1989852"/>
            <a:ext cx="5989679" cy="2445786"/>
          </a:xfrm>
          <a:prstGeom prst="rect">
            <a:avLst/>
          </a:prstGeom>
        </p:spPr>
      </p:pic>
      <p:sp>
        <p:nvSpPr>
          <p:cNvPr id="13" name="Rectangle 12">
            <a:extLst>
              <a:ext uri="{FF2B5EF4-FFF2-40B4-BE49-F238E27FC236}">
                <a16:creationId xmlns:a16="http://schemas.microsoft.com/office/drawing/2014/main" id="{AE9510D4-56AC-4E2E-B811-EB68EE727994}"/>
              </a:ext>
            </a:extLst>
          </p:cNvPr>
          <p:cNvSpPr/>
          <p:nvPr/>
        </p:nvSpPr>
        <p:spPr>
          <a:xfrm>
            <a:off x="5383373" y="4595428"/>
            <a:ext cx="6196533" cy="1569660"/>
          </a:xfrm>
          <a:prstGeom prst="rect">
            <a:avLst/>
          </a:prstGeom>
        </p:spPr>
        <p:txBody>
          <a:bodyPr wrap="square">
            <a:spAutoFit/>
          </a:bodyPr>
          <a:lstStyle/>
          <a:p>
            <a:pPr algn="just"/>
            <a:r>
              <a:rPr lang="it-IT" sz="1600" dirty="0"/>
              <a:t>E poi c’è il 5G…come si può osservare dall’illustrazione, introduce una differenza sostanziale rispetto al 4G, ovvero invece di irradiare a pioggia riesce a focalizzare il segnale sul singolo apparato; per farlo ha bisogno di più antenne, da cui le rimostranze di questi giorni, che però avranno una potenza più bassa delle attuali, su una frequenza attualmente a disposizione del segnale televisivo digitale terrestre</a:t>
            </a:r>
          </a:p>
        </p:txBody>
      </p:sp>
      <p:pic>
        <p:nvPicPr>
          <p:cNvPr id="11" name="Picture 10" descr="A close up of a map&#10;&#10;Description automatically generated">
            <a:extLst>
              <a:ext uri="{FF2B5EF4-FFF2-40B4-BE49-F238E27FC236}">
                <a16:creationId xmlns:a16="http://schemas.microsoft.com/office/drawing/2014/main" id="{DDD2C4E8-802B-40DA-B78F-A309C90FB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2433" y="3535705"/>
            <a:ext cx="3515713" cy="3030787"/>
          </a:xfrm>
          <a:prstGeom prst="rect">
            <a:avLst/>
          </a:prstGeom>
        </p:spPr>
      </p:pic>
    </p:spTree>
    <p:extLst>
      <p:ext uri="{BB962C8B-B14F-4D97-AF65-F5344CB8AC3E}">
        <p14:creationId xmlns:p14="http://schemas.microsoft.com/office/powerpoint/2010/main" val="229737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MARSHALL ACTON II - BLUETOOTH SPEAKER SYSTEM - NERO - 2 Anni di ...">
            <a:extLst>
              <a:ext uri="{FF2B5EF4-FFF2-40B4-BE49-F238E27FC236}">
                <a16:creationId xmlns:a16="http://schemas.microsoft.com/office/drawing/2014/main" id="{13423025-4B6B-4DE4-A31D-B4480C2410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1506" y="2917036"/>
            <a:ext cx="2253414" cy="2253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it-IT" sz="3600" dirty="0"/>
              <a:t>La lucina blu</a:t>
            </a:r>
          </a:p>
        </p:txBody>
      </p:sp>
      <p:sp>
        <p:nvSpPr>
          <p:cNvPr id="4" name="TextBox 3"/>
          <p:cNvSpPr txBox="1"/>
          <p:nvPr/>
        </p:nvSpPr>
        <p:spPr>
          <a:xfrm>
            <a:off x="537412" y="1678423"/>
            <a:ext cx="7082587" cy="1815882"/>
          </a:xfrm>
          <a:prstGeom prst="rect">
            <a:avLst/>
          </a:prstGeom>
          <a:noFill/>
        </p:spPr>
        <p:txBody>
          <a:bodyPr wrap="square" rtlCol="0">
            <a:spAutoFit/>
          </a:bodyPr>
          <a:lstStyle/>
          <a:p>
            <a:r>
              <a:rPr lang="it-IT" sz="1600" dirty="0"/>
              <a:t>Esiste un’ulteriore connessione che permette il collegamento di apparati audio, come cuffie o altoparlanti, o il vivavoce dell’auto, ma anche per scambiarsi dati a distanza ravvicinata (max 10mt) anche se un po’ lentamente rispetto ad altre connessioni, o per scambiare le informazioni tra lo smartphone e lo smartwatch.</a:t>
            </a:r>
          </a:p>
          <a:p>
            <a:r>
              <a:rPr lang="it-IT" sz="1600" dirty="0"/>
              <a:t>Il suo segnale è oggetto di numerosi progetti per il tracciamento delle persone in maniera discreta per la prevenzione </a:t>
            </a:r>
            <a:r>
              <a:rPr lang="it-IT" sz="1600" dirty="0" err="1"/>
              <a:t>Covid</a:t>
            </a:r>
            <a:r>
              <a:rPr lang="it-IT" sz="1600" dirty="0"/>
              <a:t> o per capire i flussi di persone all’interno di centri commerciali</a:t>
            </a:r>
          </a:p>
        </p:txBody>
      </p:sp>
      <p:pic>
        <p:nvPicPr>
          <p:cNvPr id="6" name="Picture 5" descr="A picture containing drawing&#10;&#10;Description automatically generated">
            <a:extLst>
              <a:ext uri="{FF2B5EF4-FFF2-40B4-BE49-F238E27FC236}">
                <a16:creationId xmlns:a16="http://schemas.microsoft.com/office/drawing/2014/main" id="{568ACB8D-D5A3-4853-BAA9-56103C02F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806" y="1"/>
            <a:ext cx="3122194" cy="1387642"/>
          </a:xfrm>
          <a:prstGeom prst="rect">
            <a:avLst/>
          </a:prstGeom>
        </p:spPr>
      </p:pic>
      <p:pic>
        <p:nvPicPr>
          <p:cNvPr id="5122" name="Picture 2" descr="Senza Fili Bluetooth Cuffie Auricolari Stereo Pieghevole SUPER ...">
            <a:extLst>
              <a:ext uri="{FF2B5EF4-FFF2-40B4-BE49-F238E27FC236}">
                <a16:creationId xmlns:a16="http://schemas.microsoft.com/office/drawing/2014/main" id="{3EFCEBAA-2299-46AC-B22B-B16C56F55F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11506" y="4821838"/>
            <a:ext cx="1766219" cy="1766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WS In-Ear Bluetooth Headphones i12 - White">
            <a:extLst>
              <a:ext uri="{FF2B5EF4-FFF2-40B4-BE49-F238E27FC236}">
                <a16:creationId xmlns:a16="http://schemas.microsoft.com/office/drawing/2014/main" id="{E831C8C9-AEB5-4222-BC14-20281556C75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19726" y="1241845"/>
            <a:ext cx="1823096" cy="182309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imboli di trasferimento dati Smartwatch compatibili con ...">
            <a:extLst>
              <a:ext uri="{FF2B5EF4-FFF2-40B4-BE49-F238E27FC236}">
                <a16:creationId xmlns:a16="http://schemas.microsoft.com/office/drawing/2014/main" id="{AB68E224-E94D-4EB9-95F7-31D9B254272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3697705"/>
            <a:ext cx="4200720" cy="315214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me montare il kit vivavoce bluetooth per auto e cosa serve">
            <a:extLst>
              <a:ext uri="{FF2B5EF4-FFF2-40B4-BE49-F238E27FC236}">
                <a16:creationId xmlns:a16="http://schemas.microsoft.com/office/drawing/2014/main" id="{765630FB-B2D8-47C4-ADD1-DDF114354FA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61606" y="4827055"/>
            <a:ext cx="3908200" cy="156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1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sz="3600" dirty="0"/>
              <a:t>USB, il connettore universale</a:t>
            </a:r>
          </a:p>
        </p:txBody>
      </p:sp>
      <p:sp>
        <p:nvSpPr>
          <p:cNvPr id="4" name="TextBox 3"/>
          <p:cNvSpPr txBox="1"/>
          <p:nvPr/>
        </p:nvSpPr>
        <p:spPr>
          <a:xfrm>
            <a:off x="537412" y="1678423"/>
            <a:ext cx="10724145" cy="1323439"/>
          </a:xfrm>
          <a:prstGeom prst="rect">
            <a:avLst/>
          </a:prstGeom>
          <a:noFill/>
        </p:spPr>
        <p:txBody>
          <a:bodyPr wrap="square" rtlCol="0">
            <a:spAutoFit/>
          </a:bodyPr>
          <a:lstStyle/>
          <a:p>
            <a:pPr algn="just"/>
            <a:r>
              <a:rPr lang="it-IT" sz="1600" dirty="0"/>
              <a:t>Il cavo che non deve mancare mai, quello che vi da la carica, è un cavo USB. </a:t>
            </a:r>
          </a:p>
          <a:p>
            <a:pPr algn="just"/>
            <a:r>
              <a:rPr lang="it-IT" sz="1600" dirty="0"/>
              <a:t>Attraverso il suo connettore può passare praticamente qualunque cosa, dalla semplice corrente alla musica, i dati, il video. </a:t>
            </a:r>
          </a:p>
          <a:p>
            <a:pPr algn="just"/>
            <a:r>
              <a:rPr lang="it-IT" sz="1600" dirty="0"/>
              <a:t>Basta avere gli accessori giusti. </a:t>
            </a:r>
          </a:p>
          <a:p>
            <a:pPr algn="just"/>
            <a:r>
              <a:rPr lang="it-IT" sz="1600" dirty="0"/>
              <a:t>Ci sono vari tipi di connettori per differenti generazioni e marche di telefonini, l’unico che ha mantenuto nel tempo la sua forma è il </a:t>
            </a:r>
            <a:r>
              <a:rPr lang="it-IT" sz="1600" b="1" dirty="0" err="1"/>
              <a:t>Type</a:t>
            </a:r>
            <a:r>
              <a:rPr lang="it-IT" sz="1600" b="1" dirty="0"/>
              <a:t> A</a:t>
            </a:r>
            <a:r>
              <a:rPr lang="it-IT" sz="1600" dirty="0"/>
              <a:t>, quello che si infila negli alimentatori e nelle porte del PC</a:t>
            </a:r>
          </a:p>
        </p:txBody>
      </p:sp>
      <p:pic>
        <p:nvPicPr>
          <p:cNvPr id="6" name="Picture 5" descr="A close up of a logo&#10;&#10;Description automatically generated">
            <a:extLst>
              <a:ext uri="{FF2B5EF4-FFF2-40B4-BE49-F238E27FC236}">
                <a16:creationId xmlns:a16="http://schemas.microsoft.com/office/drawing/2014/main" id="{9BE269CA-4CA1-4AFF-953D-D5E25BB2FF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4217" y="1588"/>
            <a:ext cx="2177783" cy="1045336"/>
          </a:xfrm>
          <a:prstGeom prst="rect">
            <a:avLst/>
          </a:prstGeom>
        </p:spPr>
      </p:pic>
      <p:pic>
        <p:nvPicPr>
          <p:cNvPr id="13" name="Picture 12" descr="A picture containing indoor, counter, table, sitting&#10;&#10;Description automatically generated">
            <a:extLst>
              <a:ext uri="{FF2B5EF4-FFF2-40B4-BE49-F238E27FC236}">
                <a16:creationId xmlns:a16="http://schemas.microsoft.com/office/drawing/2014/main" id="{C2274BFA-A10A-4748-BDB1-9B439D9F23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6780" y="3429000"/>
            <a:ext cx="3876328" cy="3167964"/>
          </a:xfrm>
          <a:prstGeom prst="rect">
            <a:avLst/>
          </a:prstGeom>
        </p:spPr>
      </p:pic>
      <p:pic>
        <p:nvPicPr>
          <p:cNvPr id="17" name="Picture 16" descr="A picture containing table, remote&#10;&#10;Description automatically generated">
            <a:extLst>
              <a:ext uri="{FF2B5EF4-FFF2-40B4-BE49-F238E27FC236}">
                <a16:creationId xmlns:a16="http://schemas.microsoft.com/office/drawing/2014/main" id="{29C14760-D8BD-41F0-94A2-2CB6937C6D7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764965"/>
            <a:ext cx="5935580" cy="3091448"/>
          </a:xfrm>
          <a:prstGeom prst="rect">
            <a:avLst/>
          </a:prstGeom>
        </p:spPr>
      </p:pic>
    </p:spTree>
    <p:extLst>
      <p:ext uri="{BB962C8B-B14F-4D97-AF65-F5344CB8AC3E}">
        <p14:creationId xmlns:p14="http://schemas.microsoft.com/office/powerpoint/2010/main" val="138838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E434-BF6C-4711-BB54-B99B3D790D1A}"/>
              </a:ext>
            </a:extLst>
          </p:cNvPr>
          <p:cNvSpPr>
            <a:spLocks noGrp="1"/>
          </p:cNvSpPr>
          <p:nvPr>
            <p:ph type="title"/>
          </p:nvPr>
        </p:nvSpPr>
        <p:spPr/>
        <p:txBody>
          <a:bodyPr>
            <a:normAutofit fontScale="90000"/>
          </a:bodyPr>
          <a:lstStyle/>
          <a:p>
            <a:r>
              <a:rPr lang="it-IT" dirty="0"/>
              <a:t>NFC (</a:t>
            </a:r>
            <a:r>
              <a:rPr lang="it-IT" dirty="0" err="1"/>
              <a:t>Near</a:t>
            </a:r>
            <a:r>
              <a:rPr lang="it-IT" dirty="0"/>
              <a:t> Field Communication)</a:t>
            </a:r>
            <a:endParaRPr lang="en-GB" dirty="0"/>
          </a:p>
        </p:txBody>
      </p:sp>
      <p:sp>
        <p:nvSpPr>
          <p:cNvPr id="3" name="Content Placeholder 2">
            <a:extLst>
              <a:ext uri="{FF2B5EF4-FFF2-40B4-BE49-F238E27FC236}">
                <a16:creationId xmlns:a16="http://schemas.microsoft.com/office/drawing/2014/main" id="{13A4FDA2-7825-495F-B98D-F19E8D5C9D3B}"/>
              </a:ext>
            </a:extLst>
          </p:cNvPr>
          <p:cNvSpPr>
            <a:spLocks noGrp="1"/>
          </p:cNvSpPr>
          <p:nvPr>
            <p:ph idx="1"/>
          </p:nvPr>
        </p:nvSpPr>
        <p:spPr>
          <a:xfrm>
            <a:off x="3212735" y="1770942"/>
            <a:ext cx="4704044" cy="5087057"/>
          </a:xfrm>
        </p:spPr>
        <p:txBody>
          <a:bodyPr>
            <a:noAutofit/>
          </a:bodyPr>
          <a:lstStyle/>
          <a:p>
            <a:pPr marL="0" indent="0">
              <a:buNone/>
            </a:pPr>
            <a:r>
              <a:rPr lang="it-IT" sz="1400" dirty="0"/>
              <a:t>NFC è una tecnologia di ricetrasmissione che fornisce connettività senza fili bidirezionale a distanza (contactless) a corto raggio (fino a un massimo di 10 cm).</a:t>
            </a:r>
          </a:p>
          <a:p>
            <a:pPr marL="0" indent="0">
              <a:buNone/>
            </a:pPr>
            <a:r>
              <a:rPr lang="it-IT" sz="1400" dirty="0"/>
              <a:t>In uso più frequente per applicazioni legate a pagamenti contactless (nelle foto a sinistra, pagamento alle casse, accesso ai tornelli ATM a Milano, pagamento alle colonnine di ricarica per auto elettriche). Gli attori principali, ma non esclusivi, in questo caso sono Apple </a:t>
            </a:r>
            <a:r>
              <a:rPr lang="it-IT" sz="1400" dirty="0" err="1"/>
              <a:t>Pay</a:t>
            </a:r>
            <a:r>
              <a:rPr lang="it-IT" sz="1400" dirty="0"/>
              <a:t> e Google </a:t>
            </a:r>
            <a:r>
              <a:rPr lang="it-IT" sz="1400" dirty="0" err="1"/>
              <a:t>Pay</a:t>
            </a:r>
            <a:r>
              <a:rPr lang="it-IT" sz="1400" dirty="0"/>
              <a:t>.</a:t>
            </a:r>
          </a:p>
          <a:p>
            <a:pPr marL="0" indent="0">
              <a:buNone/>
            </a:pPr>
            <a:endParaRPr lang="it-IT" sz="1400" dirty="0"/>
          </a:p>
          <a:p>
            <a:pPr marL="0" indent="0">
              <a:buNone/>
            </a:pPr>
            <a:endParaRPr lang="it-IT" sz="1400" dirty="0"/>
          </a:p>
          <a:p>
            <a:pPr marL="0" indent="0">
              <a:buNone/>
            </a:pPr>
            <a:endParaRPr lang="it-IT" sz="1400" dirty="0"/>
          </a:p>
          <a:p>
            <a:pPr marL="0" indent="0">
              <a:buNone/>
            </a:pPr>
            <a:r>
              <a:rPr lang="it-IT" sz="1400" dirty="0"/>
              <a:t>NFC sta prendendo piede anche per scopi diversi (a destra), uno su tutti la CIE (carta d’identità elettronica) che tramite NFC potrebbe diventare un’alternativa allo SPID.</a:t>
            </a:r>
          </a:p>
          <a:p>
            <a:pPr marL="0" indent="0">
              <a:buNone/>
            </a:pPr>
            <a:endParaRPr lang="it-IT" sz="1400" dirty="0"/>
          </a:p>
          <a:p>
            <a:pPr marL="0" indent="0">
              <a:buNone/>
            </a:pPr>
            <a:r>
              <a:rPr lang="it-IT" sz="1400" dirty="0"/>
              <a:t>Ma anche per applicazioni diverse, legate al mondo IOT (internet delle cose) come ad esempio la lavatrice a fianco che tramite smartphone può attivare ulteriori programmi non presenti nel pannello frontale</a:t>
            </a:r>
            <a:endParaRPr lang="en-GB" sz="1400" dirty="0"/>
          </a:p>
        </p:txBody>
      </p:sp>
      <p:pic>
        <p:nvPicPr>
          <p:cNvPr id="1026" name="Picture 2">
            <a:extLst>
              <a:ext uri="{FF2B5EF4-FFF2-40B4-BE49-F238E27FC236}">
                <a16:creationId xmlns:a16="http://schemas.microsoft.com/office/drawing/2014/main" id="{C2BBB707-D5B2-4F23-9655-5ADA2872B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990" y="150571"/>
            <a:ext cx="1421556" cy="14215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7A7585E-6CA5-4E65-8670-6788EDB6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950" y="3868726"/>
            <a:ext cx="1259307" cy="5163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oogle Pay (IT) - C'è un modo migliore di pagare, con Google">
            <a:extLst>
              <a:ext uri="{FF2B5EF4-FFF2-40B4-BE49-F238E27FC236}">
                <a16:creationId xmlns:a16="http://schemas.microsoft.com/office/drawing/2014/main" id="{246B3755-3471-498D-9B21-9F407FE0F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364" y="3868726"/>
            <a:ext cx="968094" cy="5163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DY CS4 1272DE/1-S LAVATRICE SLIM 45CM 7KG 1200 GIRI NFC CLASSE D -  CS41272DE/1-">
            <a:extLst>
              <a:ext uri="{FF2B5EF4-FFF2-40B4-BE49-F238E27FC236}">
                <a16:creationId xmlns:a16="http://schemas.microsoft.com/office/drawing/2014/main" id="{70183E89-F8D8-4BEF-83CC-49CFBA58D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556" y="4459251"/>
            <a:ext cx="2000248" cy="2000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FC: cos'è, a che serve, come funziona, smartphone compatibili -  TuttoAndroid">
            <a:extLst>
              <a:ext uri="{FF2B5EF4-FFF2-40B4-BE49-F238E27FC236}">
                <a16:creationId xmlns:a16="http://schemas.microsoft.com/office/drawing/2014/main" id="{01805623-6DC0-488A-ACE6-ADAC9C7A0A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 y="1722354"/>
            <a:ext cx="2994530" cy="16844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bbonamento Atm Smartphone dal 10 novembre - Milano Weekend">
            <a:extLst>
              <a:ext uri="{FF2B5EF4-FFF2-40B4-BE49-F238E27FC236}">
                <a16:creationId xmlns:a16="http://schemas.microsoft.com/office/drawing/2014/main" id="{A5F86438-2070-40F3-979F-CB272CA08E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6777"/>
            <a:ext cx="3014231" cy="168442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nelX, pagamenti semplificati via NFC | AutoElettrica101">
            <a:extLst>
              <a:ext uri="{FF2B5EF4-FFF2-40B4-BE49-F238E27FC236}">
                <a16:creationId xmlns:a16="http://schemas.microsoft.com/office/drawing/2014/main" id="{58E312FE-DD84-4C30-88CE-84043B6D96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093094"/>
            <a:ext cx="3014231" cy="176490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52CE864-7C18-48B3-BB87-51CCD2D30C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8034681" y="2138697"/>
            <a:ext cx="4144396" cy="222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1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sz="3600" dirty="0"/>
              <a:t>Un accenno alla sicurezza</a:t>
            </a:r>
          </a:p>
        </p:txBody>
      </p:sp>
      <p:sp>
        <p:nvSpPr>
          <p:cNvPr id="4" name="TextBox 3"/>
          <p:cNvSpPr txBox="1"/>
          <p:nvPr/>
        </p:nvSpPr>
        <p:spPr>
          <a:xfrm>
            <a:off x="2181726" y="1886969"/>
            <a:ext cx="8726905" cy="2062103"/>
          </a:xfrm>
          <a:prstGeom prst="rect">
            <a:avLst/>
          </a:prstGeom>
          <a:noFill/>
        </p:spPr>
        <p:txBody>
          <a:bodyPr wrap="square" rtlCol="0">
            <a:spAutoFit/>
          </a:bodyPr>
          <a:lstStyle/>
          <a:p>
            <a:pPr algn="just"/>
            <a:r>
              <a:rPr lang="it-IT" sz="1600" b="1" i="1" dirty="0">
                <a:solidFill>
                  <a:srgbClr val="FF0000"/>
                </a:solidFill>
              </a:rPr>
              <a:t>Gratis è da sempre la parola magica che ci fa perdere l’attenzione ai dettagli. </a:t>
            </a:r>
          </a:p>
          <a:p>
            <a:pPr algn="just"/>
            <a:r>
              <a:rPr lang="it-IT" sz="1600" dirty="0"/>
              <a:t>Devo mettervi in guardia però, potrebbe capitarvi anche il malintenzionato che riesce ad accedere al vostro smartphone tramite il WiFi a cui vi siete collegati, e a quel punto arrivare alle informazioni riservate che contiene; più di quelle che potete immaginare, perché prese singolarmente possono sembrare innocue, ma tutte insieme potrebbero essere la chiave per qualcosa di veramente privato. </a:t>
            </a:r>
          </a:p>
          <a:p>
            <a:pPr algn="just"/>
            <a:r>
              <a:rPr lang="it-IT" sz="1600" dirty="0"/>
              <a:t>Quindi, dato che il costo del traffico dati è ormai diventato irrisorio, finche è possibile, evitate di connettervi dove capita, tramite accessi forniti dal bar o alla sala bingo o sulla spiaggia.</a:t>
            </a:r>
          </a:p>
          <a:p>
            <a:pPr algn="just"/>
            <a:r>
              <a:rPr lang="it-IT" sz="1600" dirty="0"/>
              <a:t>Per carità, non son tutti disonesti, ma se non è necessario è meglio evitare.</a:t>
            </a:r>
          </a:p>
        </p:txBody>
      </p:sp>
      <p:pic>
        <p:nvPicPr>
          <p:cNvPr id="6" name="Picture 5" descr="A picture containing traffic&#10;&#10;Description automatically generated">
            <a:extLst>
              <a:ext uri="{FF2B5EF4-FFF2-40B4-BE49-F238E27FC236}">
                <a16:creationId xmlns:a16="http://schemas.microsoft.com/office/drawing/2014/main" id="{9E0FC6F3-E719-4DA3-AE5B-D40767B25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484" y="0"/>
            <a:ext cx="1339516" cy="1339516"/>
          </a:xfrm>
          <a:prstGeom prst="rect">
            <a:avLst/>
          </a:prstGeom>
        </p:spPr>
      </p:pic>
      <p:pic>
        <p:nvPicPr>
          <p:cNvPr id="8" name="Picture 7" descr="A close up of a sign&#10;&#10;Description automatically generated">
            <a:extLst>
              <a:ext uri="{FF2B5EF4-FFF2-40B4-BE49-F238E27FC236}">
                <a16:creationId xmlns:a16="http://schemas.microsoft.com/office/drawing/2014/main" id="{6D06C3E5-3E51-416E-8197-8FEEC220DE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583" y="1870334"/>
            <a:ext cx="1751143" cy="2472526"/>
          </a:xfrm>
          <a:prstGeom prst="rect">
            <a:avLst/>
          </a:prstGeom>
        </p:spPr>
      </p:pic>
      <p:pic>
        <p:nvPicPr>
          <p:cNvPr id="19" name="Picture 18">
            <a:extLst>
              <a:ext uri="{FF2B5EF4-FFF2-40B4-BE49-F238E27FC236}">
                <a16:creationId xmlns:a16="http://schemas.microsoft.com/office/drawing/2014/main" id="{AF4C504F-6F11-4E68-90C3-54B57A05D2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583" y="4289647"/>
            <a:ext cx="3059867" cy="2305923"/>
          </a:xfrm>
          <a:prstGeom prst="rect">
            <a:avLst/>
          </a:prstGeom>
        </p:spPr>
      </p:pic>
      <p:pic>
        <p:nvPicPr>
          <p:cNvPr id="23" name="Picture 22" descr="A picture containing indoor, appliance, table, sitting&#10;&#10;Description automatically generated">
            <a:extLst>
              <a:ext uri="{FF2B5EF4-FFF2-40B4-BE49-F238E27FC236}">
                <a16:creationId xmlns:a16="http://schemas.microsoft.com/office/drawing/2014/main" id="{5D34890F-9481-4927-BB61-7DF9026EA3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09207" y="4342859"/>
            <a:ext cx="3711785" cy="2062103"/>
          </a:xfrm>
          <a:prstGeom prst="rect">
            <a:avLst/>
          </a:prstGeom>
        </p:spPr>
      </p:pic>
      <p:sp>
        <p:nvSpPr>
          <p:cNvPr id="24" name="Rectangle 23">
            <a:extLst>
              <a:ext uri="{FF2B5EF4-FFF2-40B4-BE49-F238E27FC236}">
                <a16:creationId xmlns:a16="http://schemas.microsoft.com/office/drawing/2014/main" id="{8A3435F5-2EF2-4635-855B-A4E3FC582CE0}"/>
              </a:ext>
            </a:extLst>
          </p:cNvPr>
          <p:cNvSpPr/>
          <p:nvPr/>
        </p:nvSpPr>
        <p:spPr>
          <a:xfrm>
            <a:off x="3624512" y="4289647"/>
            <a:ext cx="4050633" cy="2308324"/>
          </a:xfrm>
          <a:prstGeom prst="rect">
            <a:avLst/>
          </a:prstGeom>
        </p:spPr>
        <p:txBody>
          <a:bodyPr wrap="square">
            <a:spAutoFit/>
          </a:bodyPr>
          <a:lstStyle/>
          <a:p>
            <a:r>
              <a:rPr lang="it-IT" sz="1600" b="1" dirty="0"/>
              <a:t>Il fenomeno del </a:t>
            </a:r>
            <a:r>
              <a:rPr lang="it-IT" sz="1600" b="1" dirty="0" err="1"/>
              <a:t>Juice</a:t>
            </a:r>
            <a:r>
              <a:rPr lang="it-IT" sz="1600" b="1" dirty="0"/>
              <a:t> </a:t>
            </a:r>
            <a:r>
              <a:rPr lang="it-IT" sz="1600" b="1" dirty="0" err="1"/>
              <a:t>Jacking</a:t>
            </a:r>
            <a:endParaRPr lang="it-IT" sz="1600" dirty="0"/>
          </a:p>
          <a:p>
            <a:r>
              <a:rPr lang="it-IT" sz="1600" dirty="0"/>
              <a:t>Anche ricaricare il telefono collegandolo a stazioni pubbliche di ricarica potrebbe comportare dei rischi, tramite il cavo USB passano infatti sia la corrente che le informazioni, e malgrado i terminali più recenti siano abbastanza protetti è meglio non rischiare, preferendo l’utilizzo del proprio alimentatore e cavo.</a:t>
            </a:r>
          </a:p>
        </p:txBody>
      </p:sp>
    </p:spTree>
    <p:extLst>
      <p:ext uri="{BB962C8B-B14F-4D97-AF65-F5344CB8AC3E}">
        <p14:creationId xmlns:p14="http://schemas.microsoft.com/office/powerpoint/2010/main" val="80591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sz="3600" dirty="0"/>
              <a:t>Un accenno alla sicurezza</a:t>
            </a:r>
          </a:p>
        </p:txBody>
      </p:sp>
      <p:sp>
        <p:nvSpPr>
          <p:cNvPr id="4" name="TextBox 3"/>
          <p:cNvSpPr txBox="1"/>
          <p:nvPr/>
        </p:nvSpPr>
        <p:spPr>
          <a:xfrm>
            <a:off x="609601" y="1765242"/>
            <a:ext cx="5404352" cy="2308324"/>
          </a:xfrm>
          <a:prstGeom prst="rect">
            <a:avLst/>
          </a:prstGeom>
          <a:noFill/>
        </p:spPr>
        <p:txBody>
          <a:bodyPr wrap="square" rtlCol="0">
            <a:spAutoFit/>
          </a:bodyPr>
          <a:lstStyle/>
          <a:p>
            <a:pPr algn="just"/>
            <a:r>
              <a:rPr lang="it-IT" sz="1600" dirty="0"/>
              <a:t>Un punto da non trascurare assolutamente quando si parla di sicurezza è la </a:t>
            </a:r>
            <a:r>
              <a:rPr lang="it-IT" sz="1600" b="1" dirty="0">
                <a:solidFill>
                  <a:srgbClr val="FF0000"/>
                </a:solidFill>
              </a:rPr>
              <a:t>PASSWORD</a:t>
            </a:r>
            <a:r>
              <a:rPr lang="it-IT" sz="1600" dirty="0"/>
              <a:t>, nella tabella a fianco il tempo che sistemi automatici possono impiegare per scoprirla.</a:t>
            </a:r>
          </a:p>
          <a:p>
            <a:pPr algn="just"/>
            <a:r>
              <a:rPr lang="it-IT" sz="1600" b="1" dirty="0"/>
              <a:t>uS@t3 tU77! 1 C@RaTt3r! a disposizione</a:t>
            </a:r>
            <a:r>
              <a:rPr lang="it-IT" sz="1600" dirty="0"/>
              <a:t>, evitate quindi:</a:t>
            </a:r>
          </a:p>
          <a:p>
            <a:pPr marL="285750" indent="-285750" algn="just">
              <a:buFont typeface="Arial" panose="020B0604020202020204" pitchFamily="34" charset="0"/>
              <a:buChar char="•"/>
            </a:pPr>
            <a:r>
              <a:rPr lang="it-IT" sz="1600" dirty="0"/>
              <a:t>1234 oppure 1111 e simili, </a:t>
            </a:r>
            <a:r>
              <a:rPr lang="it-IT" sz="1600" dirty="0" err="1"/>
              <a:t>abcd</a:t>
            </a:r>
            <a:r>
              <a:rPr lang="it-IT" sz="1600" dirty="0"/>
              <a:t>, qwerty o ‘password’</a:t>
            </a:r>
          </a:p>
          <a:p>
            <a:pPr marL="285750" indent="-285750" algn="just">
              <a:buFont typeface="Arial" panose="020B0604020202020204" pitchFamily="34" charset="0"/>
              <a:buChar char="•"/>
            </a:pPr>
            <a:r>
              <a:rPr lang="it-IT" sz="1600" dirty="0"/>
              <a:t>Nomi propri, di figli, parenti e animali</a:t>
            </a:r>
          </a:p>
          <a:p>
            <a:pPr marL="285750" indent="-285750" algn="just">
              <a:buFont typeface="Arial" panose="020B0604020202020204" pitchFamily="34" charset="0"/>
              <a:buChar char="•"/>
            </a:pPr>
            <a:r>
              <a:rPr lang="it-IT" sz="1600" dirty="0"/>
              <a:t>Date di nascita o luoghi di vacanze</a:t>
            </a:r>
          </a:p>
          <a:p>
            <a:pPr marL="285750" indent="-285750" algn="just">
              <a:buFont typeface="Arial" panose="020B0604020202020204" pitchFamily="34" charset="0"/>
              <a:buChar char="•"/>
            </a:pPr>
            <a:r>
              <a:rPr lang="it-IT" sz="1600" dirty="0"/>
              <a:t>Non usate sempre la stessa e cambiatela ogni 6 mesi</a:t>
            </a:r>
          </a:p>
          <a:p>
            <a:pPr marL="285750" indent="-285750" algn="just">
              <a:buFont typeface="Arial" panose="020B0604020202020204" pitchFamily="34" charset="0"/>
              <a:buChar char="•"/>
            </a:pPr>
            <a:r>
              <a:rPr lang="it-IT" sz="1600" dirty="0"/>
              <a:t>Non lasciatela a vista !!</a:t>
            </a:r>
          </a:p>
        </p:txBody>
      </p:sp>
      <p:pic>
        <p:nvPicPr>
          <p:cNvPr id="6" name="Picture 5" descr="A picture containing traffic&#10;&#10;Description automatically generated">
            <a:extLst>
              <a:ext uri="{FF2B5EF4-FFF2-40B4-BE49-F238E27FC236}">
                <a16:creationId xmlns:a16="http://schemas.microsoft.com/office/drawing/2014/main" id="{9E0FC6F3-E719-4DA3-AE5B-D40767B25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484" y="0"/>
            <a:ext cx="1339516" cy="1339516"/>
          </a:xfrm>
          <a:prstGeom prst="rect">
            <a:avLst/>
          </a:prstGeom>
        </p:spPr>
      </p:pic>
      <p:pic>
        <p:nvPicPr>
          <p:cNvPr id="5" name="Picture 4">
            <a:extLst>
              <a:ext uri="{FF2B5EF4-FFF2-40B4-BE49-F238E27FC236}">
                <a16:creationId xmlns:a16="http://schemas.microsoft.com/office/drawing/2014/main" id="{A11830A3-C0F4-49B8-9022-1C449C91BAB3}"/>
              </a:ext>
            </a:extLst>
          </p:cNvPr>
          <p:cNvPicPr>
            <a:picLocks noChangeAspect="1"/>
          </p:cNvPicPr>
          <p:nvPr/>
        </p:nvPicPr>
        <p:blipFill>
          <a:blip r:embed="rId4"/>
          <a:stretch>
            <a:fillRect/>
          </a:stretch>
        </p:blipFill>
        <p:spPr>
          <a:xfrm>
            <a:off x="6079958" y="900114"/>
            <a:ext cx="4706520" cy="5620999"/>
          </a:xfrm>
          <a:prstGeom prst="rect">
            <a:avLst/>
          </a:prstGeom>
        </p:spPr>
      </p:pic>
      <p:pic>
        <p:nvPicPr>
          <p:cNvPr id="1028" name="Picture 4" descr="Hawaii emergency agency password in photo sparks security ...">
            <a:extLst>
              <a:ext uri="{FF2B5EF4-FFF2-40B4-BE49-F238E27FC236}">
                <a16:creationId xmlns:a16="http://schemas.microsoft.com/office/drawing/2014/main" id="{62D798E6-9ECD-46CB-968B-8F0A68D1C4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1" y="4162926"/>
            <a:ext cx="4756179" cy="23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5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t-IT" dirty="0">
                <a:solidFill>
                  <a:srgbClr val="0070C0"/>
                </a:solidFill>
              </a:rPr>
              <a:t>Connettersi, ma come ?</a:t>
            </a:r>
          </a:p>
        </p:txBody>
      </p:sp>
    </p:spTree>
    <p:extLst>
      <p:ext uri="{BB962C8B-B14F-4D97-AF65-F5344CB8AC3E}">
        <p14:creationId xmlns:p14="http://schemas.microsoft.com/office/powerpoint/2010/main" val="185810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A687DF2-2EA1-4D6A-8DD8-3F68A753FFDB}"/>
              </a:ext>
            </a:extLst>
          </p:cNvPr>
          <p:cNvSpPr/>
          <p:nvPr/>
        </p:nvSpPr>
        <p:spPr>
          <a:xfrm>
            <a:off x="5052391" y="3989347"/>
            <a:ext cx="6810746" cy="2800767"/>
          </a:xfrm>
          <a:prstGeom prst="rect">
            <a:avLst/>
          </a:prstGeom>
        </p:spPr>
        <p:txBody>
          <a:bodyPr wrap="square">
            <a:spAutoFit/>
          </a:bodyPr>
          <a:lstStyle/>
          <a:p>
            <a:r>
              <a:rPr lang="it-IT" sz="1600" dirty="0"/>
              <a:t>Per le connessioni il discorso è analogo, con parametri di misura diversi e alcune considerazioni da fare tra linea fissa e mobile:</a:t>
            </a:r>
          </a:p>
          <a:p>
            <a:pPr marL="285750" indent="-285750">
              <a:buFont typeface="Arial" panose="020B0604020202020204" pitchFamily="34" charset="0"/>
              <a:buChar char="•"/>
            </a:pPr>
            <a:r>
              <a:rPr lang="it-IT" sz="1600" b="1" dirty="0"/>
              <a:t>Velocità di trasmissione</a:t>
            </a:r>
            <a:r>
              <a:rPr lang="it-IT" sz="1600" dirty="0"/>
              <a:t>, maggiore è la velocità e prima riceveremo quello che ci aspettiamo, ma dobbiamo essere in grado di ricevere tutti quei dati ed elaborarli, altrimenti, come per la nostra scrivania, ci troveremo a dover fare aspettare prima di sbrigare la nuova pratica.</a:t>
            </a:r>
          </a:p>
          <a:p>
            <a:pPr marL="285750" indent="-285750">
              <a:buFont typeface="Arial" panose="020B0604020202020204" pitchFamily="34" charset="0"/>
              <a:buChar char="•"/>
            </a:pPr>
            <a:r>
              <a:rPr lang="it-IT" sz="1600" b="1" dirty="0"/>
              <a:t>Quantità di dati scaricabili</a:t>
            </a:r>
            <a:r>
              <a:rPr lang="it-IT" sz="1600" dirty="0"/>
              <a:t>, il nostro fattorino può consegnare fino a 20 pacchetti al giorno, il 21esimo dovrà aspettare il giorno seguente.</a:t>
            </a:r>
          </a:p>
          <a:p>
            <a:endParaRPr lang="it-IT" sz="1600" dirty="0"/>
          </a:p>
          <a:p>
            <a:r>
              <a:rPr lang="it-IT" sz="1600" dirty="0"/>
              <a:t>La velocità è un valore che andremo a pesare maggiormente sulla linea di casa, mentre la quantità di dati incide più sugli abbonamenti mobili</a:t>
            </a:r>
          </a:p>
        </p:txBody>
      </p:sp>
      <p:pic>
        <p:nvPicPr>
          <p:cNvPr id="19" name="Picture 18">
            <a:extLst>
              <a:ext uri="{FF2B5EF4-FFF2-40B4-BE49-F238E27FC236}">
                <a16:creationId xmlns:a16="http://schemas.microsoft.com/office/drawing/2014/main" id="{4E5F856D-50EE-48CE-B52C-1007E574E99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504737" y="0"/>
            <a:ext cx="3692852" cy="3254492"/>
          </a:xfrm>
          <a:prstGeom prst="rect">
            <a:avLst/>
          </a:prstGeom>
        </p:spPr>
      </p:pic>
      <p:sp>
        <p:nvSpPr>
          <p:cNvPr id="2" name="Title 1"/>
          <p:cNvSpPr>
            <a:spLocks noGrp="1"/>
          </p:cNvSpPr>
          <p:nvPr>
            <p:ph type="title"/>
          </p:nvPr>
        </p:nvSpPr>
        <p:spPr/>
        <p:txBody>
          <a:bodyPr/>
          <a:lstStyle/>
          <a:p>
            <a:pPr algn="l"/>
            <a:r>
              <a:rPr lang="it-IT" sz="3600" dirty="0"/>
              <a:t>Cosa succede quando mi connetto?</a:t>
            </a:r>
          </a:p>
        </p:txBody>
      </p:sp>
      <p:sp>
        <p:nvSpPr>
          <p:cNvPr id="4" name="TextBox 3"/>
          <p:cNvSpPr txBox="1"/>
          <p:nvPr/>
        </p:nvSpPr>
        <p:spPr>
          <a:xfrm>
            <a:off x="609600" y="1598214"/>
            <a:ext cx="11470105" cy="2308324"/>
          </a:xfrm>
          <a:prstGeom prst="rect">
            <a:avLst/>
          </a:prstGeom>
          <a:noFill/>
        </p:spPr>
        <p:txBody>
          <a:bodyPr wrap="square" rtlCol="0">
            <a:spAutoFit/>
          </a:bodyPr>
          <a:lstStyle/>
          <a:p>
            <a:r>
              <a:rPr lang="it-IT" sz="1600" dirty="0"/>
              <a:t>Da ogni parte sentirete parlare di dati, megabyte, gigabyte, terabyte….ma cosa sono realmente</a:t>
            </a:r>
          </a:p>
          <a:p>
            <a:r>
              <a:rPr lang="it-IT" sz="1600" dirty="0"/>
              <a:t>e come impattano nella nostra vita?</a:t>
            </a:r>
          </a:p>
          <a:p>
            <a:r>
              <a:rPr lang="it-IT" sz="1600" dirty="0"/>
              <a:t>Per fare un esempio pratico, immaginiamo una scrivania con la sua cassettiera;</a:t>
            </a:r>
          </a:p>
          <a:p>
            <a:r>
              <a:rPr lang="it-IT" sz="1600" dirty="0"/>
              <a:t>possiamo individuare alcuni punti cardine:</a:t>
            </a:r>
          </a:p>
          <a:p>
            <a:pPr marL="285750" indent="-285750">
              <a:buFont typeface="Arial" panose="020B0604020202020204" pitchFamily="34" charset="0"/>
              <a:buChar char="•"/>
            </a:pPr>
            <a:r>
              <a:rPr lang="it-IT" sz="1600" b="1" dirty="0"/>
              <a:t>Il piano di lavoro</a:t>
            </a:r>
            <a:r>
              <a:rPr lang="it-IT" sz="1600" dirty="0"/>
              <a:t>, che chiameremo </a:t>
            </a:r>
            <a:r>
              <a:rPr lang="it-IT" sz="1600" b="1" dirty="0"/>
              <a:t>memoria RAM</a:t>
            </a:r>
          </a:p>
          <a:p>
            <a:pPr marL="285750" indent="-285750">
              <a:buFont typeface="Arial" panose="020B0604020202020204" pitchFamily="34" charset="0"/>
              <a:buChar char="•"/>
            </a:pPr>
            <a:r>
              <a:rPr lang="it-IT" sz="1600" b="1" dirty="0"/>
              <a:t>I cassetti</a:t>
            </a:r>
            <a:r>
              <a:rPr lang="it-IT" sz="1600" dirty="0"/>
              <a:t>, che conosceremo come </a:t>
            </a:r>
            <a:r>
              <a:rPr lang="it-IT" sz="1600" b="1" dirty="0"/>
              <a:t>spazio di archiviazione</a:t>
            </a:r>
          </a:p>
          <a:p>
            <a:pPr marL="285750" indent="-285750">
              <a:buFont typeface="Arial" panose="020B0604020202020204" pitchFamily="34" charset="0"/>
              <a:buChar char="•"/>
            </a:pPr>
            <a:r>
              <a:rPr lang="it-IT" sz="1600" b="1" dirty="0"/>
              <a:t>La persona</a:t>
            </a:r>
            <a:r>
              <a:rPr lang="it-IT" sz="1600" dirty="0"/>
              <a:t>, che rinomineremo in </a:t>
            </a:r>
            <a:r>
              <a:rPr lang="it-IT" sz="1600" b="1" dirty="0"/>
              <a:t>processore</a:t>
            </a:r>
            <a:r>
              <a:rPr lang="it-IT" sz="1600" dirty="0"/>
              <a:t> o </a:t>
            </a:r>
            <a:r>
              <a:rPr lang="it-IT" sz="1600" b="1" dirty="0"/>
              <a:t>CPU</a:t>
            </a:r>
          </a:p>
          <a:p>
            <a:r>
              <a:rPr lang="it-IT" sz="1600" dirty="0"/>
              <a:t>Nessuno di questi è INFINITO, anche se la tecnologia ci porta spazi sempre più grandi; quando però arriviamo al limite, o ci fermiamo e facciamo spazio sul tavolo o nei cassetti, o alziamo l’asticella prendendo una scrivania più grande e una seconda persona.</a:t>
            </a:r>
          </a:p>
        </p:txBody>
      </p:sp>
      <p:pic>
        <p:nvPicPr>
          <p:cNvPr id="13" name="Picture 12">
            <a:extLst>
              <a:ext uri="{FF2B5EF4-FFF2-40B4-BE49-F238E27FC236}">
                <a16:creationId xmlns:a16="http://schemas.microsoft.com/office/drawing/2014/main" id="{62EC86B7-7C23-448B-88E5-03D5D57110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74194"/>
            <a:ext cx="4948989" cy="2783806"/>
          </a:xfrm>
          <a:prstGeom prst="rect">
            <a:avLst/>
          </a:prstGeom>
        </p:spPr>
      </p:pic>
    </p:spTree>
    <p:extLst>
      <p:ext uri="{BB962C8B-B14F-4D97-AF65-F5344CB8AC3E}">
        <p14:creationId xmlns:p14="http://schemas.microsoft.com/office/powerpoint/2010/main" val="82259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90718"/>
            <a:ext cx="3360821" cy="4524315"/>
          </a:xfrm>
          <a:prstGeom prst="rect">
            <a:avLst/>
          </a:prstGeom>
          <a:noFill/>
        </p:spPr>
        <p:txBody>
          <a:bodyPr wrap="square" rtlCol="0">
            <a:spAutoFit/>
          </a:bodyPr>
          <a:lstStyle/>
          <a:p>
            <a:r>
              <a:rPr lang="it-IT" sz="1600" dirty="0"/>
              <a:t>La velocità di connessione della </a:t>
            </a:r>
            <a:r>
              <a:rPr lang="it-IT" sz="1600" b="1" dirty="0"/>
              <a:t>linea fissa</a:t>
            </a:r>
            <a:r>
              <a:rPr lang="it-IT" sz="1600" dirty="0"/>
              <a:t> è relativa per l’utilizzo di mail e social, ma diventa importante quando utilizziamo piattaforme di streaming o di giochi online dalla grafica importante.</a:t>
            </a:r>
          </a:p>
          <a:p>
            <a:r>
              <a:rPr lang="it-IT" sz="1600" dirty="0"/>
              <a:t>Per una buona visione è più che sufficiente una linea standard, che ormai non è mai meno di 7Mb/s; volendo sfruttare una qualità migliore, a 1080p o in 4K, avremo bisogno di più banda.</a:t>
            </a:r>
          </a:p>
          <a:p>
            <a:r>
              <a:rPr lang="it-IT" sz="1600" dirty="0"/>
              <a:t>ATTENZIONE, </a:t>
            </a:r>
            <a:r>
              <a:rPr lang="it-IT" sz="1600" b="1" dirty="0"/>
              <a:t>la velocità</a:t>
            </a:r>
            <a:r>
              <a:rPr lang="it-IT" sz="1600" dirty="0"/>
              <a:t> che vi venderanno è sempre </a:t>
            </a:r>
            <a:r>
              <a:rPr lang="it-IT" sz="1600" b="1" dirty="0"/>
              <a:t>‘’fino </a:t>
            </a:r>
            <a:r>
              <a:rPr lang="it-IT" sz="1600" b="1" dirty="0" err="1"/>
              <a:t>a’</a:t>
            </a:r>
            <a:r>
              <a:rPr lang="it-IT" sz="1600" b="1" dirty="0"/>
              <a:t>’</a:t>
            </a:r>
            <a:r>
              <a:rPr lang="it-IT" sz="1600" dirty="0"/>
              <a:t>, perché dipende da molti fattori, tra cui la condivisione della tratta di cavo con altri utenti, o la vostra distanza dalla cabina di derivazione.</a:t>
            </a:r>
          </a:p>
        </p:txBody>
      </p:sp>
      <p:pic>
        <p:nvPicPr>
          <p:cNvPr id="6" name="Picture 5" descr="A screenshot of a cell phone&#10;&#10;Description automatically generated">
            <a:extLst>
              <a:ext uri="{FF2B5EF4-FFF2-40B4-BE49-F238E27FC236}">
                <a16:creationId xmlns:a16="http://schemas.microsoft.com/office/drawing/2014/main" id="{C479D846-5710-4123-85C0-7C4F1C541D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3362" y="1427747"/>
            <a:ext cx="8118637" cy="5429221"/>
          </a:xfrm>
          <a:prstGeom prst="rect">
            <a:avLst/>
          </a:prstGeom>
        </p:spPr>
      </p:pic>
      <p:sp>
        <p:nvSpPr>
          <p:cNvPr id="2" name="Title 1"/>
          <p:cNvSpPr>
            <a:spLocks noGrp="1"/>
          </p:cNvSpPr>
          <p:nvPr>
            <p:ph type="title"/>
          </p:nvPr>
        </p:nvSpPr>
        <p:spPr/>
        <p:txBody>
          <a:bodyPr/>
          <a:lstStyle/>
          <a:p>
            <a:pPr algn="l"/>
            <a:r>
              <a:rPr lang="it-IT" sz="3600" dirty="0"/>
              <a:t>Sempre più veloce o veloce quanto basta ?</a:t>
            </a:r>
          </a:p>
        </p:txBody>
      </p:sp>
    </p:spTree>
    <p:extLst>
      <p:ext uri="{BB962C8B-B14F-4D97-AF65-F5344CB8AC3E}">
        <p14:creationId xmlns:p14="http://schemas.microsoft.com/office/powerpoint/2010/main" val="153297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sz="3600" dirty="0"/>
              <a:t>Quanti dati mobili consumo?</a:t>
            </a:r>
          </a:p>
        </p:txBody>
      </p:sp>
      <p:sp>
        <p:nvSpPr>
          <p:cNvPr id="4" name="TextBox 3"/>
          <p:cNvSpPr txBox="1"/>
          <p:nvPr/>
        </p:nvSpPr>
        <p:spPr>
          <a:xfrm>
            <a:off x="609600" y="1731136"/>
            <a:ext cx="4604084" cy="1077218"/>
          </a:xfrm>
          <a:prstGeom prst="rect">
            <a:avLst/>
          </a:prstGeom>
          <a:noFill/>
        </p:spPr>
        <p:txBody>
          <a:bodyPr wrap="square" rtlCol="0">
            <a:spAutoFit/>
          </a:bodyPr>
          <a:lstStyle/>
          <a:p>
            <a:r>
              <a:rPr lang="it-IT" sz="1600" dirty="0"/>
              <a:t>Nelle impostazioni di ogni dispositivo c’è certamente un contatore che vi può dare evidenza di quali applicazioni consumano di più, perché le avete usate tanto o perché sono ricche di contenuti</a:t>
            </a:r>
          </a:p>
        </p:txBody>
      </p:sp>
      <p:sp>
        <p:nvSpPr>
          <p:cNvPr id="16" name="Rectangle 15">
            <a:extLst>
              <a:ext uri="{FF2B5EF4-FFF2-40B4-BE49-F238E27FC236}">
                <a16:creationId xmlns:a16="http://schemas.microsoft.com/office/drawing/2014/main" id="{7A687DF2-2EA1-4D6A-8DD8-3F68A753FFDB}"/>
              </a:ext>
            </a:extLst>
          </p:cNvPr>
          <p:cNvSpPr/>
          <p:nvPr/>
        </p:nvSpPr>
        <p:spPr>
          <a:xfrm>
            <a:off x="6814012" y="4301471"/>
            <a:ext cx="4960277" cy="2062103"/>
          </a:xfrm>
          <a:prstGeom prst="rect">
            <a:avLst/>
          </a:prstGeom>
        </p:spPr>
        <p:txBody>
          <a:bodyPr wrap="square">
            <a:spAutoFit/>
          </a:bodyPr>
          <a:lstStyle/>
          <a:p>
            <a:r>
              <a:rPr lang="it-IT" sz="1600" dirty="0"/>
              <a:t>In alcuni casi, le applicazioni sono in grado di scegliere autonomamente il livello di qualità della trasmissione, riportiamo l’esempio di </a:t>
            </a:r>
            <a:r>
              <a:rPr lang="it-IT" sz="1600" dirty="0" err="1"/>
              <a:t>Youtube</a:t>
            </a:r>
            <a:r>
              <a:rPr lang="it-IT" sz="1600" dirty="0"/>
              <a:t> con le differenti risoluzioni e il traffico generato al minuto; trovando un display in grado di supportare una risoluzione più bassa, o in caso di segnale mobile debole, diminuisce automaticamente la qualità e di conseguenza i dati ricevuti</a:t>
            </a:r>
          </a:p>
        </p:txBody>
      </p:sp>
      <p:pic>
        <p:nvPicPr>
          <p:cNvPr id="17" name="Picture 16" descr="A screenshot of a cell phone&#10;&#10;Description automatically generated">
            <a:extLst>
              <a:ext uri="{FF2B5EF4-FFF2-40B4-BE49-F238E27FC236}">
                <a16:creationId xmlns:a16="http://schemas.microsoft.com/office/drawing/2014/main" id="{B414024C-159C-4E0C-A917-4771E966AA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813" y="2883416"/>
            <a:ext cx="4876799" cy="365760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08D2FDA9-3F2D-42FA-B14C-09B2A3F504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8587" y="737859"/>
            <a:ext cx="5191125" cy="3048000"/>
          </a:xfrm>
          <a:prstGeom prst="rect">
            <a:avLst/>
          </a:prstGeom>
        </p:spPr>
      </p:pic>
    </p:spTree>
    <p:extLst>
      <p:ext uri="{BB962C8B-B14F-4D97-AF65-F5344CB8AC3E}">
        <p14:creationId xmlns:p14="http://schemas.microsoft.com/office/powerpoint/2010/main" val="1198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7AB9318-B4E0-4A25-BB9D-E12692069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3703824"/>
            <a:ext cx="3380882" cy="286107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44DE306-7666-4226-92ED-4C293FA9C9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17895" y="3954790"/>
            <a:ext cx="4416162" cy="2596083"/>
          </a:xfrm>
          <a:prstGeom prst="rect">
            <a:avLst/>
          </a:prstGeom>
        </p:spPr>
      </p:pic>
      <p:sp>
        <p:nvSpPr>
          <p:cNvPr id="2" name="Title 1"/>
          <p:cNvSpPr>
            <a:spLocks noGrp="1"/>
          </p:cNvSpPr>
          <p:nvPr>
            <p:ph type="title"/>
          </p:nvPr>
        </p:nvSpPr>
        <p:spPr/>
        <p:txBody>
          <a:bodyPr/>
          <a:lstStyle/>
          <a:p>
            <a:pPr algn="l"/>
            <a:r>
              <a:rPr lang="it-IT" sz="3600" dirty="0"/>
              <a:t>Da dove cominciamo?</a:t>
            </a:r>
          </a:p>
        </p:txBody>
      </p:sp>
      <p:sp>
        <p:nvSpPr>
          <p:cNvPr id="4" name="TextBox 3"/>
          <p:cNvSpPr txBox="1"/>
          <p:nvPr/>
        </p:nvSpPr>
        <p:spPr>
          <a:xfrm>
            <a:off x="609600" y="1790718"/>
            <a:ext cx="10624457" cy="2062103"/>
          </a:xfrm>
          <a:prstGeom prst="rect">
            <a:avLst/>
          </a:prstGeom>
          <a:noFill/>
        </p:spPr>
        <p:txBody>
          <a:bodyPr wrap="square" rtlCol="0">
            <a:spAutoFit/>
          </a:bodyPr>
          <a:lstStyle/>
          <a:p>
            <a:pPr algn="just"/>
            <a:r>
              <a:rPr lang="it-IT" sz="1600" dirty="0"/>
              <a:t>Esistono vari metodi per collegare un dispositivo, alcuni funzionali ad accedere ad internet e altri per connettere tra loro i dispositivi</a:t>
            </a:r>
          </a:p>
          <a:p>
            <a:pPr algn="just"/>
            <a:r>
              <a:rPr lang="it-IT" sz="1600" dirty="0"/>
              <a:t>Partiamo da quelli più famosi, il WIFI e il GSM</a:t>
            </a:r>
          </a:p>
          <a:p>
            <a:pPr algn="just"/>
            <a:endParaRPr lang="it-IT" sz="1600" dirty="0"/>
          </a:p>
          <a:p>
            <a:pPr algn="just"/>
            <a:r>
              <a:rPr lang="it-IT" sz="1600" dirty="0"/>
              <a:t>Ogni tipologia di connessione che vedremo in queste prime slide utilizza una trasmissione in radiofrequenza, ma si distingue principalmente per il raggio di azione e per gli eventuali costi associati.</a:t>
            </a:r>
          </a:p>
          <a:p>
            <a:pPr algn="just"/>
            <a:endParaRPr lang="it-IT" sz="1600" dirty="0"/>
          </a:p>
          <a:p>
            <a:pPr algn="just"/>
            <a:r>
              <a:rPr lang="it-IT" sz="1600" dirty="0"/>
              <a:t>Dispositivi come Smartphone e Tablet dispongono normalmente di entrambi (il GSM non su tutti i modelli di tablet)</a:t>
            </a:r>
          </a:p>
        </p:txBody>
      </p:sp>
    </p:spTree>
    <p:extLst>
      <p:ext uri="{BB962C8B-B14F-4D97-AF65-F5344CB8AC3E}">
        <p14:creationId xmlns:p14="http://schemas.microsoft.com/office/powerpoint/2010/main" val="216823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7AB9318-B4E0-4A25-BB9D-E12692069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6344" y="1"/>
            <a:ext cx="2045656" cy="1731136"/>
          </a:xfrm>
          <a:prstGeom prst="rect">
            <a:avLst/>
          </a:prstGeom>
        </p:spPr>
      </p:pic>
      <p:sp>
        <p:nvSpPr>
          <p:cNvPr id="2" name="Title 1"/>
          <p:cNvSpPr>
            <a:spLocks noGrp="1"/>
          </p:cNvSpPr>
          <p:nvPr>
            <p:ph type="title"/>
          </p:nvPr>
        </p:nvSpPr>
        <p:spPr/>
        <p:txBody>
          <a:bodyPr/>
          <a:lstStyle/>
          <a:p>
            <a:pPr algn="l"/>
            <a:r>
              <a:rPr lang="it-IT" sz="3600" dirty="0"/>
              <a:t>Vediamo a cosa serve il WiFi</a:t>
            </a:r>
          </a:p>
        </p:txBody>
      </p:sp>
      <p:sp>
        <p:nvSpPr>
          <p:cNvPr id="4" name="TextBox 3"/>
          <p:cNvSpPr txBox="1"/>
          <p:nvPr/>
        </p:nvSpPr>
        <p:spPr>
          <a:xfrm>
            <a:off x="609600" y="1790718"/>
            <a:ext cx="3360821" cy="2062103"/>
          </a:xfrm>
          <a:prstGeom prst="rect">
            <a:avLst/>
          </a:prstGeom>
          <a:noFill/>
        </p:spPr>
        <p:txBody>
          <a:bodyPr wrap="square" rtlCol="0">
            <a:spAutoFit/>
          </a:bodyPr>
          <a:lstStyle/>
          <a:p>
            <a:pPr algn="just"/>
            <a:r>
              <a:rPr lang="it-IT" sz="1600" dirty="0"/>
              <a:t>È principalmente conosciuto come la connessione di casa, nelle sue forme più comuni parte da un apparecchio collegato ad una connessione fisica al cavo telefonico, chiamato HUB o ROUTER, che può disporre di antenne a vista o integrate (è più un effetto scenico che altro)</a:t>
            </a:r>
          </a:p>
        </p:txBody>
      </p:sp>
      <p:pic>
        <p:nvPicPr>
          <p:cNvPr id="6" name="Picture 5" descr="A drawing of a face&#10;&#10;Description automatically generated">
            <a:extLst>
              <a:ext uri="{FF2B5EF4-FFF2-40B4-BE49-F238E27FC236}">
                <a16:creationId xmlns:a16="http://schemas.microsoft.com/office/drawing/2014/main" id="{3E0DA747-D5B6-4860-BB1D-EA32544AFB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8128" y="1886109"/>
            <a:ext cx="3439979" cy="2485209"/>
          </a:xfrm>
          <a:prstGeom prst="rect">
            <a:avLst/>
          </a:prstGeom>
        </p:spPr>
      </p:pic>
      <p:pic>
        <p:nvPicPr>
          <p:cNvPr id="12" name="Picture 11" descr="A router sitting on a table&#10;&#10;Description automatically generated">
            <a:extLst>
              <a:ext uri="{FF2B5EF4-FFF2-40B4-BE49-F238E27FC236}">
                <a16:creationId xmlns:a16="http://schemas.microsoft.com/office/drawing/2014/main" id="{6A3885AF-263A-4FA6-B780-18AA2A9AA1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 y="4018547"/>
            <a:ext cx="3142070" cy="2069432"/>
          </a:xfrm>
          <a:prstGeom prst="rect">
            <a:avLst/>
          </a:prstGeom>
        </p:spPr>
      </p:pic>
      <p:pic>
        <p:nvPicPr>
          <p:cNvPr id="14" name="Picture 13" descr="A picture containing microwave, clock&#10;&#10;Description automatically generated">
            <a:extLst>
              <a:ext uri="{FF2B5EF4-FFF2-40B4-BE49-F238E27FC236}">
                <a16:creationId xmlns:a16="http://schemas.microsoft.com/office/drawing/2014/main" id="{66995B1F-97BB-48AA-91EF-4C3DBF1080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7809" y="2046529"/>
            <a:ext cx="2236382" cy="1632559"/>
          </a:xfrm>
          <a:prstGeom prst="rect">
            <a:avLst/>
          </a:prstGeom>
        </p:spPr>
      </p:pic>
      <p:sp>
        <p:nvSpPr>
          <p:cNvPr id="16" name="Rectangle 15">
            <a:extLst>
              <a:ext uri="{FF2B5EF4-FFF2-40B4-BE49-F238E27FC236}">
                <a16:creationId xmlns:a16="http://schemas.microsoft.com/office/drawing/2014/main" id="{7A687DF2-2EA1-4D6A-8DD8-3F68A753FFDB}"/>
              </a:ext>
            </a:extLst>
          </p:cNvPr>
          <p:cNvSpPr/>
          <p:nvPr/>
        </p:nvSpPr>
        <p:spPr>
          <a:xfrm>
            <a:off x="4042611" y="4371318"/>
            <a:ext cx="7543055" cy="2062103"/>
          </a:xfrm>
          <a:prstGeom prst="rect">
            <a:avLst/>
          </a:prstGeom>
        </p:spPr>
        <p:txBody>
          <a:bodyPr wrap="square">
            <a:spAutoFit/>
          </a:bodyPr>
          <a:lstStyle/>
          <a:p>
            <a:r>
              <a:rPr lang="it-IT" sz="1600" dirty="0"/>
              <a:t>Per avere il WiFi dobbiamo sottoscrivere un contratto con un gestore di telefonia, che può essere abbinato alla linea telefonica di casa, con un costo normalmente fisso (</a:t>
            </a:r>
            <a:r>
              <a:rPr lang="it-IT" sz="1600" dirty="0" err="1"/>
              <a:t>flat</a:t>
            </a:r>
            <a:r>
              <a:rPr lang="it-IT" sz="1600" dirty="0"/>
              <a:t>). </a:t>
            </a:r>
          </a:p>
          <a:p>
            <a:r>
              <a:rPr lang="it-IT" sz="1600" dirty="0"/>
              <a:t>Potremo connettere una infinità di tipologie di dispositivi che le nuove tecnologie ci stanno mettendo a disposizione, dalla semplice connessione ad internet all’evoluzione di questa in ottica di domotica, sfruttando gli assistenti virtuali come Alexa o Google Home, per comandare luci e tapparelle, sapere se il frigo è pieno o attivare il climatizzatore prima di arrivare a casa, o per vedere la TV in streaming che a breve andrà a sostituire le antiestetiche parabole</a:t>
            </a:r>
          </a:p>
        </p:txBody>
      </p:sp>
    </p:spTree>
    <p:extLst>
      <p:ext uri="{BB962C8B-B14F-4D97-AF65-F5344CB8AC3E}">
        <p14:creationId xmlns:p14="http://schemas.microsoft.com/office/powerpoint/2010/main" val="259616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7AB9318-B4E0-4A25-BB9D-E12692069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6344" y="1"/>
            <a:ext cx="2045656" cy="1731136"/>
          </a:xfrm>
          <a:prstGeom prst="rect">
            <a:avLst/>
          </a:prstGeom>
        </p:spPr>
      </p:pic>
      <p:sp>
        <p:nvSpPr>
          <p:cNvPr id="2" name="Title 1"/>
          <p:cNvSpPr>
            <a:spLocks noGrp="1"/>
          </p:cNvSpPr>
          <p:nvPr>
            <p:ph type="title"/>
          </p:nvPr>
        </p:nvSpPr>
        <p:spPr/>
        <p:txBody>
          <a:bodyPr/>
          <a:lstStyle/>
          <a:p>
            <a:pPr algn="l"/>
            <a:r>
              <a:rPr lang="it-IT" sz="3600" dirty="0"/>
              <a:t>Vediamo a cosa serve il WiFi</a:t>
            </a:r>
          </a:p>
        </p:txBody>
      </p:sp>
      <p:sp>
        <p:nvSpPr>
          <p:cNvPr id="4" name="TextBox 3"/>
          <p:cNvSpPr txBox="1"/>
          <p:nvPr/>
        </p:nvSpPr>
        <p:spPr>
          <a:xfrm>
            <a:off x="4227094" y="1710508"/>
            <a:ext cx="7555831" cy="3293209"/>
          </a:xfrm>
          <a:prstGeom prst="rect">
            <a:avLst/>
          </a:prstGeom>
          <a:noFill/>
        </p:spPr>
        <p:txBody>
          <a:bodyPr wrap="square" rtlCol="0">
            <a:spAutoFit/>
          </a:bodyPr>
          <a:lstStyle/>
          <a:p>
            <a:r>
              <a:rPr lang="it-IT" sz="1600" dirty="0"/>
              <a:t>Il raggio di azione del WiFi è il suo ‘’limite’’, ci permette di poterci muovere per casa, ma una volta allontanati si perde il segnale. </a:t>
            </a:r>
          </a:p>
          <a:p>
            <a:r>
              <a:rPr lang="it-IT" sz="1600" dirty="0"/>
              <a:t>Il WiFi è una rete PRIVATA, che connette gli apparecchi all’interno del suo raggio di azione e permette loro di ‘’uscire di </a:t>
            </a:r>
            <a:r>
              <a:rPr lang="it-IT" sz="1600" dirty="0" err="1"/>
              <a:t>casa’</a:t>
            </a:r>
            <a:r>
              <a:rPr lang="it-IT" sz="1600" dirty="0"/>
              <a:t>’ solamente tramite l’apparecchio visto prima (Hub o Router) che ha spesso funzione di filtro protettivo.</a:t>
            </a:r>
          </a:p>
          <a:p>
            <a:r>
              <a:rPr lang="it-IT" sz="1600" dirty="0"/>
              <a:t>Alcuni comuni stanno proponendo connessioni libere in aree pubbliche, limitate nel tempo e nel traffico, ci torneremo quando parleremo di sicurezza.</a:t>
            </a:r>
          </a:p>
          <a:p>
            <a:endParaRPr lang="it-IT" sz="1600" dirty="0"/>
          </a:p>
          <a:p>
            <a:r>
              <a:rPr lang="it-IT" sz="1600" dirty="0"/>
              <a:t>Rispetto al GSM, di solito non c’è un limite di quantità di dati utilizzabili, i famosi mega o giga che si sentono in TV, che ci permettono di poter usufruire di nuovi contenuti digitali come quelli elencati in basso e non solo, visibili su dispositivi mobili ma anche su Smart-TV e TV un po’ meno smart con piccoli accorgimenti. </a:t>
            </a:r>
          </a:p>
          <a:p>
            <a:r>
              <a:rPr lang="it-IT" sz="1600" dirty="0"/>
              <a:t>Si parla eventualmente di velocità massima di download.</a:t>
            </a:r>
          </a:p>
        </p:txBody>
      </p:sp>
      <p:pic>
        <p:nvPicPr>
          <p:cNvPr id="10" name="Picture 9" descr="A picture containing toy, table, bed, orange&#10;&#10;Description automatically generated">
            <a:extLst>
              <a:ext uri="{FF2B5EF4-FFF2-40B4-BE49-F238E27FC236}">
                <a16:creationId xmlns:a16="http://schemas.microsoft.com/office/drawing/2014/main" id="{24225550-EB1D-4DE0-8779-BED777DB46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0983" y="1777406"/>
            <a:ext cx="4046322" cy="2998445"/>
          </a:xfrm>
          <a:prstGeom prst="rect">
            <a:avLst/>
          </a:prstGeom>
        </p:spPr>
      </p:pic>
      <p:pic>
        <p:nvPicPr>
          <p:cNvPr id="11" name="Picture 10" descr="A picture containing sky, light&#10;&#10;Description automatically generated">
            <a:extLst>
              <a:ext uri="{FF2B5EF4-FFF2-40B4-BE49-F238E27FC236}">
                <a16:creationId xmlns:a16="http://schemas.microsoft.com/office/drawing/2014/main" id="{C30DF10D-292E-4A4B-B410-EBC860DEDF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3299" y="6170793"/>
            <a:ext cx="1024738" cy="576415"/>
          </a:xfrm>
          <a:prstGeom prst="rect">
            <a:avLst/>
          </a:prstGeom>
        </p:spPr>
      </p:pic>
      <p:pic>
        <p:nvPicPr>
          <p:cNvPr id="17" name="Picture 16" descr="A picture containing drawing, plate&#10;&#10;Description automatically generated">
            <a:extLst>
              <a:ext uri="{FF2B5EF4-FFF2-40B4-BE49-F238E27FC236}">
                <a16:creationId xmlns:a16="http://schemas.microsoft.com/office/drawing/2014/main" id="{3C5561B8-26CE-4057-B05F-762B67A954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503" y="6169894"/>
            <a:ext cx="1241244" cy="578213"/>
          </a:xfrm>
          <a:prstGeom prst="rect">
            <a:avLst/>
          </a:prstGeom>
        </p:spPr>
      </p:pic>
      <p:pic>
        <p:nvPicPr>
          <p:cNvPr id="19" name="Picture 18" descr="A picture containing plate, drawing&#10;&#10;Description automatically generated">
            <a:extLst>
              <a:ext uri="{FF2B5EF4-FFF2-40B4-BE49-F238E27FC236}">
                <a16:creationId xmlns:a16="http://schemas.microsoft.com/office/drawing/2014/main" id="{1E96332D-C4EF-4563-9096-63A489BFC1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64323" y="6169893"/>
            <a:ext cx="577143" cy="57821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1E6253EC-A73A-459E-A64C-AF304CBB7E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30049" y="6167038"/>
            <a:ext cx="936902" cy="583925"/>
          </a:xfrm>
          <a:prstGeom prst="rect">
            <a:avLst/>
          </a:prstGeom>
        </p:spPr>
      </p:pic>
      <p:pic>
        <p:nvPicPr>
          <p:cNvPr id="23" name="Picture 22" descr="A picture containing drawing, clock, plate&#10;&#10;Description automatically generated">
            <a:extLst>
              <a:ext uri="{FF2B5EF4-FFF2-40B4-BE49-F238E27FC236}">
                <a16:creationId xmlns:a16="http://schemas.microsoft.com/office/drawing/2014/main" id="{13281BE6-0F78-471B-800A-1AE80C580F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845" y="6183562"/>
            <a:ext cx="1789652" cy="550877"/>
          </a:xfrm>
          <a:prstGeom prst="rect">
            <a:avLst/>
          </a:prstGeom>
        </p:spPr>
      </p:pic>
      <p:pic>
        <p:nvPicPr>
          <p:cNvPr id="29" name="Picture 28" descr="A drawing of a cartoon character&#10;&#10;Description automatically generated">
            <a:extLst>
              <a:ext uri="{FF2B5EF4-FFF2-40B4-BE49-F238E27FC236}">
                <a16:creationId xmlns:a16="http://schemas.microsoft.com/office/drawing/2014/main" id="{BCFFE69A-D97E-45A6-A82B-BB0FE1F446A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4018" y="6183544"/>
            <a:ext cx="1145522" cy="550912"/>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34CFB55-C62C-4BC4-861E-B3D322FBD92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30589" y="6183562"/>
            <a:ext cx="1801182" cy="550877"/>
          </a:xfrm>
          <a:prstGeom prst="rect">
            <a:avLst/>
          </a:prstGeom>
        </p:spPr>
      </p:pic>
      <p:sp>
        <p:nvSpPr>
          <p:cNvPr id="32" name="Rectangle 31">
            <a:extLst>
              <a:ext uri="{FF2B5EF4-FFF2-40B4-BE49-F238E27FC236}">
                <a16:creationId xmlns:a16="http://schemas.microsoft.com/office/drawing/2014/main" id="{E9859D1E-E81E-483C-9835-DDB0ACE0C050}"/>
              </a:ext>
            </a:extLst>
          </p:cNvPr>
          <p:cNvSpPr/>
          <p:nvPr/>
        </p:nvSpPr>
        <p:spPr>
          <a:xfrm>
            <a:off x="481263" y="4934922"/>
            <a:ext cx="11101138" cy="830997"/>
          </a:xfrm>
          <a:prstGeom prst="rect">
            <a:avLst/>
          </a:prstGeom>
        </p:spPr>
        <p:txBody>
          <a:bodyPr wrap="square">
            <a:spAutoFit/>
          </a:bodyPr>
          <a:lstStyle/>
          <a:p>
            <a:r>
              <a:rPr lang="it-IT" sz="1600" dirty="0"/>
              <a:t>Esistono naturalmente infinite offerte da parte dei fornitori di servizi di telecomunicazioni (TIM, Vodafone, Fastweb, Tiscali…..), sarebbe impossibile elencarli tutti, sia per frequenza di aggiornamento delle offerte che per copertura territoriale, ma una volta che capirete ciò che vi serve vi sarà più facile fare la scelta giusta</a:t>
            </a:r>
          </a:p>
        </p:txBody>
      </p:sp>
      <p:pic>
        <p:nvPicPr>
          <p:cNvPr id="35" name="Picture 34" descr="A drawing of a face&#10;&#10;Description automatically generated">
            <a:extLst>
              <a:ext uri="{FF2B5EF4-FFF2-40B4-BE49-F238E27FC236}">
                <a16:creationId xmlns:a16="http://schemas.microsoft.com/office/drawing/2014/main" id="{6C1A84F3-CAA9-44C2-B7D4-7E12A0DAA1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52091" y="6183563"/>
            <a:ext cx="1167919" cy="560178"/>
          </a:xfrm>
          <a:prstGeom prst="rect">
            <a:avLst/>
          </a:prstGeom>
        </p:spPr>
      </p:pic>
    </p:spTree>
    <p:extLst>
      <p:ext uri="{BB962C8B-B14F-4D97-AF65-F5344CB8AC3E}">
        <p14:creationId xmlns:p14="http://schemas.microsoft.com/office/powerpoint/2010/main" val="391900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444DE306-7666-4226-92ED-4C293FA9C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0746" y="1"/>
            <a:ext cx="2101254" cy="1235242"/>
          </a:xfrm>
          <a:prstGeom prst="rect">
            <a:avLst/>
          </a:prstGeom>
        </p:spPr>
      </p:pic>
      <p:sp>
        <p:nvSpPr>
          <p:cNvPr id="2" name="Title 1"/>
          <p:cNvSpPr>
            <a:spLocks noGrp="1"/>
          </p:cNvSpPr>
          <p:nvPr>
            <p:ph type="title"/>
          </p:nvPr>
        </p:nvSpPr>
        <p:spPr/>
        <p:txBody>
          <a:bodyPr/>
          <a:lstStyle/>
          <a:p>
            <a:pPr algn="l"/>
            <a:r>
              <a:rPr lang="it-IT" sz="3600" dirty="0"/>
              <a:t>E allora il GSM?</a:t>
            </a:r>
          </a:p>
        </p:txBody>
      </p:sp>
      <p:sp>
        <p:nvSpPr>
          <p:cNvPr id="4" name="TextBox 3"/>
          <p:cNvSpPr txBox="1"/>
          <p:nvPr/>
        </p:nvSpPr>
        <p:spPr>
          <a:xfrm>
            <a:off x="609601" y="1790717"/>
            <a:ext cx="4078306" cy="1569660"/>
          </a:xfrm>
          <a:prstGeom prst="rect">
            <a:avLst/>
          </a:prstGeom>
          <a:noFill/>
        </p:spPr>
        <p:txBody>
          <a:bodyPr wrap="square" rtlCol="0">
            <a:spAutoFit/>
          </a:bodyPr>
          <a:lstStyle/>
          <a:p>
            <a:pPr algn="just"/>
            <a:r>
              <a:rPr lang="it-IT" sz="1600" dirty="0"/>
              <a:t>La rete cellulare è composta da tante antenne sparse sul territorio, ogni telefono si fa riconoscere da quelle del proprio operatore e un po’ come Tarzan sulle liane, salta di antenna in antenna senza perdere (quasi) mai la connessione.</a:t>
            </a:r>
          </a:p>
        </p:txBody>
      </p:sp>
      <p:pic>
        <p:nvPicPr>
          <p:cNvPr id="6" name="Picture 5" descr="A picture containing drawing, meter, sign&#10;&#10;Description automatically generated">
            <a:extLst>
              <a:ext uri="{FF2B5EF4-FFF2-40B4-BE49-F238E27FC236}">
                <a16:creationId xmlns:a16="http://schemas.microsoft.com/office/drawing/2014/main" id="{69AB89FA-CC4A-4CE9-86FC-BBBDA9BD5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905" y="1514304"/>
            <a:ext cx="4078306" cy="1521208"/>
          </a:xfrm>
          <a:prstGeom prst="rect">
            <a:avLst/>
          </a:prstGeom>
        </p:spPr>
      </p:pic>
      <p:pic>
        <p:nvPicPr>
          <p:cNvPr id="10" name="Picture 9" descr="A close up of a map&#10;&#10;Description automatically generated">
            <a:extLst>
              <a:ext uri="{FF2B5EF4-FFF2-40B4-BE49-F238E27FC236}">
                <a16:creationId xmlns:a16="http://schemas.microsoft.com/office/drawing/2014/main" id="{BC2B58BD-D34F-4BC9-B6F0-C6CBBDE0942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4185" y="3745093"/>
            <a:ext cx="3989477" cy="2865910"/>
          </a:xfrm>
          <a:prstGeom prst="rect">
            <a:avLst/>
          </a:prstGeom>
        </p:spPr>
      </p:pic>
      <p:sp>
        <p:nvSpPr>
          <p:cNvPr id="13" name="Rectangle 12">
            <a:extLst>
              <a:ext uri="{FF2B5EF4-FFF2-40B4-BE49-F238E27FC236}">
                <a16:creationId xmlns:a16="http://schemas.microsoft.com/office/drawing/2014/main" id="{AE9510D4-56AC-4E2E-B811-EB68EE727994}"/>
              </a:ext>
            </a:extLst>
          </p:cNvPr>
          <p:cNvSpPr/>
          <p:nvPr/>
        </p:nvSpPr>
        <p:spPr>
          <a:xfrm>
            <a:off x="5689060" y="3065720"/>
            <a:ext cx="6048755" cy="1323439"/>
          </a:xfrm>
          <a:prstGeom prst="rect">
            <a:avLst/>
          </a:prstGeom>
        </p:spPr>
        <p:txBody>
          <a:bodyPr wrap="square">
            <a:spAutoFit/>
          </a:bodyPr>
          <a:lstStyle/>
          <a:p>
            <a:pPr algn="just"/>
            <a:r>
              <a:rPr lang="it-IT" sz="1600" dirty="0"/>
              <a:t>La velocità di connessione è pressappoco quella che potremmo avere col WiFi di casa, ma il costo tecnico per gli operatori è più alto, che quindi pongono un limite al traffico dati. </a:t>
            </a:r>
          </a:p>
          <a:p>
            <a:pPr algn="just"/>
            <a:r>
              <a:rPr lang="it-IT" sz="1600" dirty="0"/>
              <a:t>Anche qui possiamo trovare una quantità infinita di offerte che meglio si possono adattare alle nostre esigenze</a:t>
            </a:r>
          </a:p>
        </p:txBody>
      </p:sp>
      <p:pic>
        <p:nvPicPr>
          <p:cNvPr id="15" name="Picture 14" descr="A picture containing holding, food, sitting, cake&#10;&#10;Description automatically generated">
            <a:extLst>
              <a:ext uri="{FF2B5EF4-FFF2-40B4-BE49-F238E27FC236}">
                <a16:creationId xmlns:a16="http://schemas.microsoft.com/office/drawing/2014/main" id="{B0E99F15-B59F-4C9F-8210-BCD3457788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8985" y="3761874"/>
            <a:ext cx="1049004" cy="2387067"/>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9523448F-C5E6-4693-9DF7-86BC348AA9D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64906" y="4419367"/>
            <a:ext cx="4078306" cy="2195487"/>
          </a:xfrm>
          <a:prstGeom prst="rect">
            <a:avLst/>
          </a:prstGeom>
        </p:spPr>
      </p:pic>
    </p:spTree>
    <p:extLst>
      <p:ext uri="{BB962C8B-B14F-4D97-AF65-F5344CB8AC3E}">
        <p14:creationId xmlns:p14="http://schemas.microsoft.com/office/powerpoint/2010/main" val="401190626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023DD954A4684A907AF6D22804EC27" ma:contentTypeVersion="2" ma:contentTypeDescription="Create a new document." ma:contentTypeScope="" ma:versionID="fdd68753499c9a221fa42e13014d1b47">
  <xsd:schema xmlns:xsd="http://www.w3.org/2001/XMLSchema" xmlns:xs="http://www.w3.org/2001/XMLSchema" xmlns:p="http://schemas.microsoft.com/office/2006/metadata/properties" xmlns:ns3="ca65d131-a75c-4daf-b211-f10593288a1e" targetNamespace="http://schemas.microsoft.com/office/2006/metadata/properties" ma:root="true" ma:fieldsID="4a0ec60d0db3df50cef6873858988532" ns3:_="">
    <xsd:import namespace="ca65d131-a75c-4daf-b211-f10593288a1e"/>
    <xsd:element name="properties">
      <xsd:complexType>
        <xsd:sequence>
          <xsd:element name="documentManagement">
            <xsd:complexType>
              <xsd:all>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5d131-a75c-4daf-b211-f10593288a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09411-6472-4B91-BF84-6438EED0A677}">
  <ds:schemaRefs>
    <ds:schemaRef ds:uri="http://schemas.microsoft.com/sharepoint/v3/contenttype/forms"/>
  </ds:schemaRefs>
</ds:datastoreItem>
</file>

<file path=customXml/itemProps2.xml><?xml version="1.0" encoding="utf-8"?>
<ds:datastoreItem xmlns:ds="http://schemas.openxmlformats.org/officeDocument/2006/customXml" ds:itemID="{FC33A3A7-63CF-4258-A7E5-09F3C99F7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5d131-a75c-4daf-b211-f10593288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E874C2-832B-47CC-B686-03CAD40CF51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8587</TotalTime>
  <Words>1841</Words>
  <Application>Microsoft Office PowerPoint</Application>
  <PresentationFormat>Widescreen</PresentationFormat>
  <Paragraphs>92</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Connettersi, ma come ?</vt:lpstr>
      <vt:lpstr>Cosa succede quando mi connetto?</vt:lpstr>
      <vt:lpstr>Sempre più veloce o veloce quanto basta ?</vt:lpstr>
      <vt:lpstr>Quanti dati mobili consumo?</vt:lpstr>
      <vt:lpstr>Da dove cominciamo?</vt:lpstr>
      <vt:lpstr>Vediamo a cosa serve il WiFi</vt:lpstr>
      <vt:lpstr>Vediamo a cosa serve il WiFi</vt:lpstr>
      <vt:lpstr>E allora il GSM?</vt:lpstr>
      <vt:lpstr>E allora il GSM?</vt:lpstr>
      <vt:lpstr>La lucina blu</vt:lpstr>
      <vt:lpstr>USB, il connettore universale</vt:lpstr>
      <vt:lpstr>NFC (Near Field Communication)</vt:lpstr>
      <vt:lpstr>Un accenno alla sicurezza</vt:lpstr>
      <vt:lpstr>Un accenno alla sicurezza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Bianchi, Francesca</dc:creator>
  <cp:lastModifiedBy>Bottegal, Fabio (Partner Business Manager)</cp:lastModifiedBy>
  <cp:revision>301</cp:revision>
  <dcterms:modified xsi:type="dcterms:W3CDTF">2023-01-05T14:40:37Z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0x01010013023DD954A4684A907AF6D22804EC27</vt:lpwstr>
  </property>
</Properties>
</file>