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6" r:id="rId6"/>
    <p:sldId id="278" r:id="rId7"/>
    <p:sldId id="280" r:id="rId8"/>
    <p:sldId id="260" r:id="rId9"/>
    <p:sldId id="261" r:id="rId10"/>
    <p:sldId id="257" r:id="rId11"/>
    <p:sldId id="275" r:id="rId12"/>
    <p:sldId id="276" r:id="rId13"/>
    <p:sldId id="277" r:id="rId14"/>
    <p:sldId id="279" r:id="rId15"/>
    <p:sldId id="263" r:id="rId16"/>
    <p:sldId id="264" r:id="rId17"/>
    <p:sldId id="265" r:id="rId18"/>
    <p:sldId id="266" r:id="rId19"/>
    <p:sldId id="267" r:id="rId20"/>
    <p:sldId id="281" r:id="rId21"/>
    <p:sldId id="282" r:id="rId22"/>
    <p:sldId id="269" r:id="rId23"/>
    <p:sldId id="270" r:id="rId24"/>
    <p:sldId id="271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erio, Martina" initials="BM" lastIdx="10" clrIdx="0">
    <p:extLst>
      <p:ext uri="{19B8F6BF-5375-455C-9EA6-DF929625EA0E}">
        <p15:presenceInfo xmlns:p15="http://schemas.microsoft.com/office/powerpoint/2012/main" userId="Ballerio, Martina" providerId="None"/>
      </p:ext>
    </p:extLst>
  </p:cmAuthor>
  <p:cmAuthor id="2" name="Chiarella, Mattia" initials="CM" lastIdx="3" clrIdx="1">
    <p:extLst>
      <p:ext uri="{19B8F6BF-5375-455C-9EA6-DF929625EA0E}">
        <p15:presenceInfo xmlns:p15="http://schemas.microsoft.com/office/powerpoint/2012/main" userId="Chiarella, Matt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4D253-3B68-42A0-B6AC-C628F8CB8114}" v="1" dt="2023-01-05T15:08:19.33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 snapToObjects="1">
      <p:cViewPr varScale="1">
        <p:scale>
          <a:sx n="119" d="100"/>
          <a:sy n="119" d="100"/>
        </p:scale>
        <p:origin x="234" y="84"/>
      </p:cViewPr>
      <p:guideLst>
        <p:guide orient="horz" pos="958"/>
        <p:guide pos="70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06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egal, Fabio (Partner Business Manager)" userId="8963e140-029c-4fd9-82ce-dfe002c8afb4" providerId="ADAL" clId="{3B14D253-3B68-42A0-B6AC-C628F8CB8114}"/>
    <pc:docChg chg="modMainMaster">
      <pc:chgData name="Bottegal, Fabio (Partner Business Manager)" userId="8963e140-029c-4fd9-82ce-dfe002c8afb4" providerId="ADAL" clId="{3B14D253-3B68-42A0-B6AC-C628F8CB8114}" dt="2023-01-05T15:08:19.339" v="6" actId="14826"/>
      <pc:docMkLst>
        <pc:docMk/>
      </pc:docMkLst>
      <pc:sldMasterChg chg="modSp mod">
        <pc:chgData name="Bottegal, Fabio (Partner Business Manager)" userId="8963e140-029c-4fd9-82ce-dfe002c8afb4" providerId="ADAL" clId="{3B14D253-3B68-42A0-B6AC-C628F8CB8114}" dt="2023-01-05T15:08:19.339" v="6" actId="14826"/>
        <pc:sldMasterMkLst>
          <pc:docMk/>
          <pc:sldMasterMk cId="0" sldId="2147483648"/>
        </pc:sldMasterMkLst>
        <pc:spChg chg="mod">
          <ac:chgData name="Bottegal, Fabio (Partner Business Manager)" userId="8963e140-029c-4fd9-82ce-dfe002c8afb4" providerId="ADAL" clId="{3B14D253-3B68-42A0-B6AC-C628F8CB8114}" dt="2023-01-05T15:07:56.124" v="0" actId="20577"/>
          <ac:spMkLst>
            <pc:docMk/>
            <pc:sldMasterMk cId="0" sldId="2147483648"/>
            <ac:spMk id="9" creationId="{C2B80BCB-8D6A-4F0F-9F2C-96784C4811C3}"/>
          </ac:spMkLst>
        </pc:spChg>
        <pc:spChg chg="mod">
          <ac:chgData name="Bottegal, Fabio (Partner Business Manager)" userId="8963e140-029c-4fd9-82ce-dfe002c8afb4" providerId="ADAL" clId="{3B14D253-3B68-42A0-B6AC-C628F8CB8114}" dt="2023-01-05T15:08:02.475" v="5" actId="20577"/>
          <ac:spMkLst>
            <pc:docMk/>
            <pc:sldMasterMk cId="0" sldId="2147483648"/>
            <ac:spMk id="11" creationId="{E8BC1667-CBE1-4184-A927-8C65A578D335}"/>
          </ac:spMkLst>
        </pc:spChg>
        <pc:picChg chg="mod">
          <ac:chgData name="Bottegal, Fabio (Partner Business Manager)" userId="8963e140-029c-4fd9-82ce-dfe002c8afb4" providerId="ADAL" clId="{3B14D253-3B68-42A0-B6AC-C628F8CB8114}" dt="2023-01-05T15:08:19.339" v="6" actId="14826"/>
          <ac:picMkLst>
            <pc:docMk/>
            <pc:sldMasterMk cId="0" sldId="2147483648"/>
            <ac:picMk id="8" creationId="{F97E4EE8-F443-424C-91C0-77FC2F6955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A884-5E1A-453C-A75F-9F2D792D9685}" type="datetimeFigureOut">
              <a:rPr lang="it-IT" smtClean="0"/>
              <a:t>05/01/2023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2C00-7C08-4B63-8EB2-0869EBD4FE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26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9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25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81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87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06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81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6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0E1DE08-C7AE-4A7D-94F1-7D94E17D89B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14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60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11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42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33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25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6924"/>
            <a:ext cx="10972800" cy="68421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1325"/>
            <a:ext cx="10972800" cy="4164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1046922"/>
            <a:ext cx="10972800" cy="68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E4EE8-F443-424C-91C0-77FC2F695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45" y="206158"/>
            <a:ext cx="2102759" cy="702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80BCB-8D6A-4F0F-9F2C-96784C4811C3}"/>
              </a:ext>
            </a:extLst>
          </p:cNvPr>
          <p:cNvSpPr txBox="1"/>
          <p:nvPr userDrawn="1"/>
        </p:nvSpPr>
        <p:spPr>
          <a:xfrm>
            <a:off x="245222" y="6491047"/>
            <a:ext cx="35891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Copyright © 2023 ABC Digital. All rights reserved.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C1667-CBE1-4184-A927-8C65A578D335}"/>
              </a:ext>
            </a:extLst>
          </p:cNvPr>
          <p:cNvSpPr txBox="1"/>
          <p:nvPr userDrawn="1"/>
        </p:nvSpPr>
        <p:spPr>
          <a:xfrm>
            <a:off x="7810567" y="6491047"/>
            <a:ext cx="35891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04 - Le APP - </a:t>
            </a:r>
            <a:fld id="{86CB4B4D-7CA3-9044-876B-883B54F8677D}" type="slidenum">
              <a:rPr lang="it-IT" sz="1100" smtClean="0">
                <a:solidFill>
                  <a:schemeClr val="bg1">
                    <a:lumMod val="75000"/>
                  </a:schemeClr>
                </a:solidFill>
              </a:rPr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B3F32A-DF82-4BA3-977A-A5659958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14" y="858"/>
            <a:ext cx="11428571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/>
              <a:t>App: come scaricare una app (3/3)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50139"/>
            <a:ext cx="5308013" cy="286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056" y="1850139"/>
            <a:ext cx="5279769" cy="24748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15838" y="3749058"/>
            <a:ext cx="1" cy="107152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429301" y="4750390"/>
            <a:ext cx="5168721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6. Accettate le condizioni richieste, compare la barra di avanzamento dell’installazione della app sul dispositivo (download)</a:t>
            </a:r>
          </a:p>
        </p:txBody>
      </p:sp>
      <p:sp>
        <p:nvSpPr>
          <p:cNvPr id="10" name="Oval 9"/>
          <p:cNvSpPr/>
          <p:nvPr/>
        </p:nvSpPr>
        <p:spPr>
          <a:xfrm>
            <a:off x="10813145" y="3117486"/>
            <a:ext cx="720000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196979" y="3687192"/>
            <a:ext cx="0" cy="1030539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6492475" y="4539073"/>
            <a:ext cx="5505151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7. Cliccare sul tasto «</a:t>
            </a:r>
            <a:r>
              <a:rPr lang="it-IT" sz="2133" b="1" dirty="0"/>
              <a:t>Apri</a:t>
            </a:r>
            <a:r>
              <a:rPr lang="it-IT" sz="2133" dirty="0"/>
              <a:t>» per iniziare ad usare la app.</a:t>
            </a:r>
          </a:p>
          <a:p>
            <a:endParaRPr lang="it-IT" sz="2133" dirty="0"/>
          </a:p>
          <a:p>
            <a:r>
              <a:rPr lang="it-IT" sz="2133" dirty="0"/>
              <a:t>Per aprirla in futuro, cliccare sull’icona che sarà già presente sulla schermata principale del vostro dispositivo.</a:t>
            </a:r>
          </a:p>
        </p:txBody>
      </p:sp>
      <p:sp>
        <p:nvSpPr>
          <p:cNvPr id="15" name="Oval 14"/>
          <p:cNvSpPr/>
          <p:nvPr/>
        </p:nvSpPr>
        <p:spPr>
          <a:xfrm>
            <a:off x="2021980" y="3165834"/>
            <a:ext cx="3576037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  <p:sp>
        <p:nvSpPr>
          <p:cNvPr id="14" name="Right Arrow 13"/>
          <p:cNvSpPr/>
          <p:nvPr/>
        </p:nvSpPr>
        <p:spPr>
          <a:xfrm>
            <a:off x="6076455" y="2751658"/>
            <a:ext cx="480000" cy="978213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996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939" y="1741533"/>
            <a:ext cx="5352725" cy="435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Se si desidera disinstallare una </a:t>
            </a:r>
            <a:r>
              <a:rPr lang="it-IT" sz="2133" dirty="0" err="1"/>
              <a:t>app</a:t>
            </a:r>
            <a:r>
              <a:rPr lang="it-IT" sz="2133" dirty="0"/>
              <a:t> bisogna:</a:t>
            </a:r>
          </a:p>
          <a:p>
            <a:endParaRPr lang="it-IT" sz="2133" dirty="0"/>
          </a:p>
          <a:p>
            <a:r>
              <a:rPr lang="it-IT" sz="2133" dirty="0"/>
              <a:t>Tenere premuto il dito sulla app che si desidera disinstallare e trascinarla verso la parte alta della schermata («Drag and Drop») </a:t>
            </a:r>
          </a:p>
          <a:p>
            <a:endParaRPr lang="it-IT" sz="2133" dirty="0"/>
          </a:p>
          <a:p>
            <a:r>
              <a:rPr lang="it-IT" sz="2133" dirty="0"/>
              <a:t>Trascinare l’icona sull’immagine del «Cestino» sulla destra della schermata e rilasciare il dito una volta che l’immagine diventa rossa</a:t>
            </a:r>
          </a:p>
          <a:p>
            <a:endParaRPr lang="it-IT" sz="2133" dirty="0"/>
          </a:p>
          <a:p>
            <a:r>
              <a:rPr lang="it-IT" sz="2133" dirty="0"/>
              <a:t>Cliccare su «</a:t>
            </a:r>
            <a:r>
              <a:rPr lang="it-IT" sz="2133" b="1" dirty="0"/>
              <a:t>Disinstalla</a:t>
            </a:r>
            <a:r>
              <a:rPr lang="it-IT" sz="2133" dirty="0"/>
              <a:t>».</a:t>
            </a:r>
          </a:p>
          <a:p>
            <a:endParaRPr lang="it-IT" sz="2133" dirty="0"/>
          </a:p>
          <a:p>
            <a:endParaRPr lang="it-IT" sz="2133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095" y="1865769"/>
            <a:ext cx="5281507" cy="1327027"/>
          </a:xfrm>
          <a:prstGeom prst="rect">
            <a:avLst/>
          </a:prstGeom>
        </p:spPr>
      </p:pic>
      <p:sp>
        <p:nvSpPr>
          <p:cNvPr id="12" name="Ovale 12"/>
          <p:cNvSpPr/>
          <p:nvPr/>
        </p:nvSpPr>
        <p:spPr>
          <a:xfrm>
            <a:off x="9417873" y="2300983"/>
            <a:ext cx="783244" cy="456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095" y="3427652"/>
            <a:ext cx="5281507" cy="1257600"/>
          </a:xfrm>
          <a:prstGeom prst="rect">
            <a:avLst/>
          </a:prstGeom>
        </p:spPr>
      </p:pic>
      <p:sp>
        <p:nvSpPr>
          <p:cNvPr id="14" name="Ovale 12"/>
          <p:cNvSpPr/>
          <p:nvPr/>
        </p:nvSpPr>
        <p:spPr>
          <a:xfrm>
            <a:off x="9269475" y="3348195"/>
            <a:ext cx="971667" cy="456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095" y="4933720"/>
            <a:ext cx="5281507" cy="1708861"/>
          </a:xfrm>
          <a:prstGeom prst="rect">
            <a:avLst/>
          </a:prstGeom>
        </p:spPr>
      </p:pic>
      <p:sp>
        <p:nvSpPr>
          <p:cNvPr id="16" name="Ovale 12"/>
          <p:cNvSpPr/>
          <p:nvPr/>
        </p:nvSpPr>
        <p:spPr>
          <a:xfrm>
            <a:off x="8904945" y="6042103"/>
            <a:ext cx="971667" cy="456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7" name="Oval 16"/>
          <p:cNvSpPr/>
          <p:nvPr/>
        </p:nvSpPr>
        <p:spPr>
          <a:xfrm>
            <a:off x="5768464" y="2007606"/>
            <a:ext cx="384000" cy="519348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609585"/>
            <a:r>
              <a:rPr lang="it-IT" sz="1600" b="1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51337" y="3655306"/>
            <a:ext cx="384000" cy="519348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609585"/>
            <a:r>
              <a:rPr lang="it-IT" sz="1600" b="1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806748" y="5356926"/>
            <a:ext cx="384000" cy="519348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609585"/>
            <a:r>
              <a:rPr lang="it-IT" sz="1600" b="1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51337" y="2369320"/>
            <a:ext cx="384000" cy="519348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609585"/>
            <a:r>
              <a:rPr lang="it-IT" sz="1600" b="1" dirty="0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5768464" y="3640943"/>
            <a:ext cx="384000" cy="519348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609585"/>
            <a:r>
              <a:rPr lang="it-IT" sz="1600" b="1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51337" y="4884483"/>
            <a:ext cx="384000" cy="519348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F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609585"/>
            <a:r>
              <a:rPr lang="it-IT" sz="1600" b="1" dirty="0"/>
              <a:t>3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41120" y="833187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err="1"/>
              <a:t>App</a:t>
            </a:r>
            <a:r>
              <a:rPr lang="it-IT" sz="4800" dirty="0"/>
              <a:t>: come disinstallare una </a:t>
            </a:r>
            <a:r>
              <a:rPr lang="it-IT" sz="4800" dirty="0" err="1"/>
              <a:t>app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93596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5" y="766335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notizie di cronaca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749" y="1597862"/>
            <a:ext cx="11244668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Sono disponibili (anche se non indispensabili </a:t>
            </a:r>
            <a:r>
              <a:rPr lang="mr-IN" sz="2133" dirty="0"/>
              <a:t>–</a:t>
            </a:r>
            <a:r>
              <a:rPr lang="it-IT" sz="2133" dirty="0"/>
              <a:t> i loro siti sono disponibili anche attraverso il browser) app per consultare i principali quotidiani, TV, riviste e agenzie di stampa italiane e straniere, nonché vari "aggregatori" come per esempio GoogleNews. </a:t>
            </a:r>
          </a:p>
          <a:p>
            <a:pPr algn="just"/>
            <a:endParaRPr lang="it-IT" sz="533" dirty="0"/>
          </a:p>
          <a:p>
            <a:pPr algn="just"/>
            <a:r>
              <a:rPr lang="it-IT" sz="2133" u="sng" dirty="0"/>
              <a:t>Generalmente i contenuti accessibili gratuitamente sono limitati a titoli e parti di articoli</a:t>
            </a:r>
            <a:r>
              <a:rPr lang="it-IT" sz="2133" dirty="0"/>
              <a:t>, mentre per le versioni integrali occorre abbonarsi (</a:t>
            </a:r>
            <a:r>
              <a:rPr lang="it-IT" sz="2133" i="1" dirty="0"/>
              <a:t>costa comunque molto molto meno del giornale cartaceo!)</a:t>
            </a:r>
            <a:r>
              <a:rPr lang="it-IT" sz="2133" dirty="0"/>
              <a:t> e scaricare la specifica app.</a:t>
            </a:r>
          </a:p>
          <a:p>
            <a:pPr algn="just"/>
            <a:endParaRPr lang="it-IT" sz="2133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415" y="4535937"/>
            <a:ext cx="2567540" cy="7896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280" y="5453047"/>
            <a:ext cx="2356137" cy="65562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88" y="3939983"/>
            <a:ext cx="2351185" cy="261321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744" y="4106480"/>
            <a:ext cx="3329131" cy="243830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995" y="4535936"/>
            <a:ext cx="3284420" cy="20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0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/>
              <a:t>App: comunicazione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28" y="2527919"/>
            <a:ext cx="2442779" cy="3261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6" y="2527919"/>
            <a:ext cx="2649727" cy="32613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9600" y="1832732"/>
            <a:ext cx="1097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Alcuni esempi di </a:t>
            </a:r>
            <a:r>
              <a:rPr lang="it-IT" sz="2133" dirty="0" err="1"/>
              <a:t>app</a:t>
            </a:r>
            <a:r>
              <a:rPr lang="it-IT" sz="2133" dirty="0"/>
              <a:t> utili per comunicazioni audio, video e chat: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3280" y="5896740"/>
            <a:ext cx="244912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Skype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8644" y="5887581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 err="1"/>
              <a:t>WhatsApp</a:t>
            </a:r>
            <a:endParaRPr lang="it-IT" sz="2133" b="1" dirty="0"/>
          </a:p>
        </p:txBody>
      </p:sp>
      <p:sp>
        <p:nvSpPr>
          <p:cNvPr id="11" name="TextBox 14"/>
          <p:cNvSpPr txBox="1"/>
          <p:nvPr/>
        </p:nvSpPr>
        <p:spPr>
          <a:xfrm>
            <a:off x="4993687" y="5887581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 err="1"/>
              <a:t>Zoom</a:t>
            </a:r>
            <a:endParaRPr lang="it-IT" sz="2133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880" y="3118806"/>
            <a:ext cx="4522704" cy="26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2768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shopping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073" y="2385776"/>
            <a:ext cx="2852928" cy="3261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024" y="2385776"/>
            <a:ext cx="2438400" cy="3261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08" y="2385776"/>
            <a:ext cx="2698496" cy="3261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9600" y="1634601"/>
            <a:ext cx="1097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Alcuni esempi di </a:t>
            </a:r>
            <a:r>
              <a:rPr lang="it-IT" sz="2133" dirty="0" err="1"/>
              <a:t>app</a:t>
            </a:r>
            <a:r>
              <a:rPr lang="it-IT" sz="2133" dirty="0"/>
              <a:t> comuni utili per fare acquisti online, di merce sia in Italia sia all’estero: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4389" y="5745003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Subito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7463" y="5745003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Amazon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123" y="6301566"/>
            <a:ext cx="48833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33" b="1" dirty="0"/>
              <a:t>* </a:t>
            </a:r>
            <a:r>
              <a:rPr lang="it-IT" sz="1867" b="1" dirty="0"/>
              <a:t>Anche per acquisti e vendite di seconda mano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5963" y="5745003"/>
            <a:ext cx="244912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 err="1"/>
              <a:t>eBay</a:t>
            </a:r>
            <a:r>
              <a:rPr lang="it-IT" sz="2133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6720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0128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trasporti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165" y="3094929"/>
            <a:ext cx="2087731" cy="2831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846" y="3078489"/>
            <a:ext cx="2123956" cy="28315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369933"/>
            <a:ext cx="10972800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A parte quella, ormai nota a tutti, delle Mappe, anche altre </a:t>
            </a:r>
            <a:r>
              <a:rPr lang="it-IT" sz="2133" dirty="0" err="1"/>
              <a:t>app</a:t>
            </a:r>
            <a:r>
              <a:rPr lang="it-IT" sz="2133" dirty="0"/>
              <a:t> possono aiutare negli spostamenti di tutti i giorni in città o in giro per il mondo.</a:t>
            </a:r>
          </a:p>
          <a:p>
            <a:pPr algn="just"/>
            <a:r>
              <a:rPr lang="it-IT" sz="2133" dirty="0"/>
              <a:t>Si possono verificare orari, tragitti e prezzi, acquistare dei biglietti di viaggio, pagare comodamente il parcheggio dell'auto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6521" y="5903797"/>
            <a:ext cx="212620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Alitalia</a:t>
            </a:r>
          </a:p>
          <a:p>
            <a:pPr algn="ctr"/>
            <a:r>
              <a:rPr lang="it-IT" sz="2133" dirty="0"/>
              <a:t>(aereo)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419" y="5920238"/>
            <a:ext cx="21424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 err="1"/>
              <a:t>EasyPark</a:t>
            </a:r>
            <a:r>
              <a:rPr lang="it-IT" sz="2133" b="1" dirty="0"/>
              <a:t> </a:t>
            </a:r>
          </a:p>
          <a:p>
            <a:pPr algn="ctr"/>
            <a:r>
              <a:rPr lang="it-IT" sz="2133" dirty="0"/>
              <a:t>(auto)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2173" y="5903797"/>
            <a:ext cx="21424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Trenitalia</a:t>
            </a:r>
          </a:p>
          <a:p>
            <a:pPr algn="ctr"/>
            <a:r>
              <a:rPr lang="it-IT" sz="2133" dirty="0"/>
              <a:t>(treni)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514" y="3069818"/>
            <a:ext cx="1726087" cy="28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5394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alloggi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039" y="2990444"/>
            <a:ext cx="2438400" cy="2909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826" y="2990444"/>
            <a:ext cx="2935452" cy="2909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88" y="2990444"/>
            <a:ext cx="3121841" cy="2909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832735"/>
            <a:ext cx="10972800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Le </a:t>
            </a:r>
            <a:r>
              <a:rPr lang="it-IT" sz="2133" dirty="0" err="1"/>
              <a:t>app</a:t>
            </a:r>
            <a:r>
              <a:rPr lang="it-IT" sz="2133" dirty="0"/>
              <a:t> possono anche aiutare a prenotare gli alloggi delle vacanze.</a:t>
            </a:r>
          </a:p>
          <a:p>
            <a:pPr algn="just"/>
            <a:r>
              <a:rPr lang="it-IT" sz="2133" dirty="0"/>
              <a:t>Le seguenti, sono tra le più utilizzate e pubblicizzate per verificare le disponibilità alberghiere e le recensioni:  </a:t>
            </a:r>
          </a:p>
          <a:p>
            <a:pPr algn="just"/>
            <a:r>
              <a:rPr lang="it-IT" sz="2133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088" y="6008451"/>
            <a:ext cx="2449120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133" b="1" dirty="0" err="1"/>
              <a:t>TripAdvisor</a:t>
            </a:r>
            <a:endParaRPr lang="it-IT" sz="2133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11515" y="6008449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 err="1"/>
              <a:t>Momondo</a:t>
            </a:r>
            <a:endParaRPr lang="it-IT" sz="2133" dirty="0"/>
          </a:p>
        </p:txBody>
      </p:sp>
      <p:sp>
        <p:nvSpPr>
          <p:cNvPr id="16" name="TextBox 15"/>
          <p:cNvSpPr txBox="1"/>
          <p:nvPr/>
        </p:nvSpPr>
        <p:spPr>
          <a:xfrm>
            <a:off x="8659309" y="6008451"/>
            <a:ext cx="2467859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133" b="1" dirty="0"/>
              <a:t>Booking.com</a:t>
            </a:r>
          </a:p>
        </p:txBody>
      </p:sp>
    </p:spTree>
    <p:extLst>
      <p:ext uri="{BB962C8B-B14F-4D97-AF65-F5344CB8AC3E}">
        <p14:creationId xmlns:p14="http://schemas.microsoft.com/office/powerpoint/2010/main" val="324447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780471"/>
            <a:ext cx="10972800" cy="1968101"/>
          </a:xfrm>
        </p:spPr>
        <p:txBody>
          <a:bodyPr/>
          <a:lstStyle/>
          <a:p>
            <a:pPr marL="0" indent="0">
              <a:buNone/>
            </a:pPr>
            <a:r>
              <a:rPr lang="it-IT" sz="2133"/>
              <a:t>Si possono fare prenotazioni, istruire pratiche, mandare e ricevere documenti, certificati, referti.</a:t>
            </a:r>
          </a:p>
          <a:p>
            <a:pPr marL="0" indent="0">
              <a:buNone/>
            </a:pPr>
            <a:r>
              <a:rPr lang="it-IT" sz="2133"/>
              <a:t>Non sempre l'accesso alle funzioni è facile, a volte si incontrano rigidità e piccole o grandi disfunzioni, ma una volta fatta esperienza se ne apprezzerà, e tanto, l'utilità. Sotto alcuni esempi.</a:t>
            </a:r>
          </a:p>
          <a:p>
            <a:pPr marL="0" indent="0">
              <a:buNone/>
            </a:pPr>
            <a:r>
              <a:rPr lang="it-IT" sz="2133"/>
              <a:t>Da sapere: il motore di ricerca "interno" a queste app di solito non è molto efficiente. Ci vuole pazienza.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9080" y="854442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err="1"/>
              <a:t>App</a:t>
            </a:r>
            <a:r>
              <a:rPr lang="it-IT" sz="4800" dirty="0"/>
              <a:t> per amministrazioni pubbliche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74" y="3792451"/>
            <a:ext cx="3545116" cy="26245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466" y="3792451"/>
            <a:ext cx="3821991" cy="24332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206" y="3874656"/>
            <a:ext cx="3241069" cy="23510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995" y="3915568"/>
            <a:ext cx="2963467" cy="22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79" y="4043036"/>
            <a:ext cx="1393765" cy="125648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201" y="3094347"/>
            <a:ext cx="1300455" cy="120455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084" y="2027090"/>
            <a:ext cx="1350421" cy="124586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111" y="2027089"/>
            <a:ext cx="10413015" cy="4236979"/>
          </a:xfrm>
        </p:spPr>
        <p:txBody>
          <a:bodyPr/>
          <a:lstStyle/>
          <a:p>
            <a:pPr marL="0" indent="0">
              <a:buNone/>
            </a:pPr>
            <a:r>
              <a:rPr lang="it-IT" sz="2133"/>
              <a:t>Chi non usa ancora il servizio di banca online ha finora rinunciato ad una enorme comodità.</a:t>
            </a:r>
          </a:p>
          <a:p>
            <a:pPr marL="0" indent="0">
              <a:buNone/>
            </a:pPr>
            <a:r>
              <a:rPr lang="it-IT" sz="2133"/>
              <a:t>Tutte le principali banche si sono dotate da molti anni di una piattaforma informatica che permette di collegarsi dal computer di casa o dallo smartphone facilmente e in sicurezza per compiere praticamente tutte le più comuni funzioni (eccetto il prelievo di contanti... 😀 )</a:t>
            </a:r>
          </a:p>
          <a:p>
            <a:pPr marL="0" indent="0">
              <a:buNone/>
            </a:pPr>
            <a:r>
              <a:rPr lang="it-IT" sz="2133"/>
              <a:t>Una volta imparato bene come "entrare" nel servizio (occorrono le cosiddette credenziali, ovvero codice utente e password, e dopo avere ancora validato la propria identità con modalità che possono essere diverse per le diverse banche), </a:t>
            </a:r>
          </a:p>
          <a:p>
            <a:r>
              <a:rPr lang="it-IT" sz="2133"/>
              <a:t>si potranno innanzitutto visualizzare tutte le informazioni sui propri conti correnti come l'estratto-conto, analizzare le proprie spese, consultare l'archivio di tutte le operazioni precedenti, tutto in perfetta autonomia e sicurezza, e</a:t>
            </a:r>
          </a:p>
          <a:p>
            <a:r>
              <a:rPr lang="it-IT" sz="2133"/>
              <a:t>si potrà poi eseguire la maggior parte delle operazioni come bonifici, pagamento di imposte, ricarica di carta di credito e molte altre. </a:t>
            </a:r>
          </a:p>
          <a:p>
            <a:pPr marL="0" indent="0">
              <a:buNone/>
            </a:pPr>
            <a:endParaRPr lang="it-IT" sz="2133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040" y="5174641"/>
            <a:ext cx="1350421" cy="12269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9080" y="854442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err="1"/>
              <a:t>App</a:t>
            </a:r>
            <a:r>
              <a:rPr lang="it-IT" sz="4800" dirty="0"/>
              <a:t> per amministrazione personale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1969" y="1556614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err="1"/>
              <a:t>L'esempio più lampante:</a:t>
            </a:r>
            <a:r>
              <a:rPr lang="it-IT" sz="2400" b="1" dirty="0" err="1"/>
              <a:t> Home B</a:t>
            </a:r>
            <a:r>
              <a:rPr lang="it-IT" sz="2400" b="1"/>
              <a:t>anking</a:t>
            </a:r>
            <a:endParaRPr lang="it-IT" sz="2400" b="1" dirty="0"/>
          </a:p>
        </p:txBody>
      </p:sp>
      <p:sp>
        <p:nvSpPr>
          <p:cNvPr id="13" name="Rettangolo 12"/>
          <p:cNvSpPr/>
          <p:nvPr/>
        </p:nvSpPr>
        <p:spPr>
          <a:xfrm>
            <a:off x="10633571" y="2027090"/>
            <a:ext cx="1350421" cy="1245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4" name="Rettangolo 13"/>
          <p:cNvSpPr/>
          <p:nvPr/>
        </p:nvSpPr>
        <p:spPr>
          <a:xfrm>
            <a:off x="10507971" y="3106851"/>
            <a:ext cx="1294684" cy="11730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" name="Rettangolo 14"/>
          <p:cNvSpPr/>
          <p:nvPr/>
        </p:nvSpPr>
        <p:spPr>
          <a:xfrm>
            <a:off x="10682630" y="4033523"/>
            <a:ext cx="1373913" cy="11411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6" name="Rettangolo 15"/>
          <p:cNvSpPr/>
          <p:nvPr/>
        </p:nvSpPr>
        <p:spPr>
          <a:xfrm>
            <a:off x="10549444" y="5193692"/>
            <a:ext cx="1350421" cy="120787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33921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1207" y="6088661"/>
            <a:ext cx="244912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Poste Italiane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3056" y="6088661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Prezzi Benzina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60" y="3070891"/>
            <a:ext cx="2203053" cy="29270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666367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err="1"/>
              <a:t>App</a:t>
            </a:r>
            <a:r>
              <a:rPr lang="it-IT" sz="4800" dirty="0"/>
              <a:t>: utilità varie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061" y="1526530"/>
            <a:ext cx="9749319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Alcune </a:t>
            </a:r>
            <a:r>
              <a:rPr lang="it-IT" sz="2133" dirty="0" err="1"/>
              <a:t>app</a:t>
            </a:r>
            <a:r>
              <a:rPr lang="it-IT" sz="2133" dirty="0"/>
              <a:t> possono aiutare anche in altre circostanze. Ecco alcuni esempi…</a:t>
            </a:r>
          </a:p>
          <a:p>
            <a:pPr algn="just"/>
            <a:r>
              <a:rPr lang="it-IT" sz="2133" dirty="0"/>
              <a:t>«Vorrei prenotare il ticket all'ora che voglio e non fare coda alle Poste...»</a:t>
            </a:r>
          </a:p>
          <a:p>
            <a:pPr algn="just"/>
            <a:r>
              <a:rPr lang="it-IT" sz="2133" dirty="0"/>
              <a:t>« Quanto costa la benzina?»</a:t>
            </a:r>
          </a:p>
          <a:p>
            <a:pPr algn="just"/>
            <a:r>
              <a:rPr lang="it-IT" sz="2133" dirty="0"/>
              <a:t>« Che tempo farà domani?»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71" y="4104927"/>
            <a:ext cx="2173336" cy="1893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16868" y="6088661"/>
            <a:ext cx="24678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Meteo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30" y="3070892"/>
            <a:ext cx="3563620" cy="30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000" dirty="0">
                <a:solidFill>
                  <a:srgbClr val="0070C0"/>
                </a:solidFill>
              </a:rPr>
              <a:t>Le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800" dirty="0"/>
              <a:t>Che cosa sono e come si usano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7" y="6046213"/>
            <a:ext cx="1166948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i="1" dirty="0"/>
              <a:t>Le </a:t>
            </a:r>
            <a:r>
              <a:rPr lang="en-US" sz="2133" i="1" dirty="0" err="1"/>
              <a:t>immagini</a:t>
            </a:r>
            <a:r>
              <a:rPr lang="en-US" sz="2133" i="1" dirty="0"/>
              <a:t> </a:t>
            </a:r>
            <a:r>
              <a:rPr lang="en-US" sz="2133" i="1" dirty="0" err="1"/>
              <a:t>riportate</a:t>
            </a:r>
            <a:r>
              <a:rPr lang="en-US" sz="2133" i="1" dirty="0"/>
              <a:t> </a:t>
            </a:r>
            <a:r>
              <a:rPr lang="en-US" sz="2133" i="1" dirty="0" err="1"/>
              <a:t>nelle</a:t>
            </a:r>
            <a:r>
              <a:rPr lang="en-US" sz="2133" i="1" dirty="0"/>
              <a:t> slide </a:t>
            </a:r>
            <a:r>
              <a:rPr lang="en-US" sz="2133" i="1" dirty="0" err="1"/>
              <a:t>si</a:t>
            </a:r>
            <a:r>
              <a:rPr lang="en-US" sz="2133" i="1" dirty="0"/>
              <a:t> </a:t>
            </a:r>
            <a:r>
              <a:rPr lang="en-US" sz="2133" i="1" dirty="0" err="1"/>
              <a:t>riferiscono</a:t>
            </a:r>
            <a:r>
              <a:rPr lang="en-US" sz="2133" i="1" dirty="0"/>
              <a:t> a </a:t>
            </a:r>
            <a:r>
              <a:rPr lang="en-US" sz="2133" i="1" dirty="0" err="1"/>
              <a:t>dispositivi con sistema operativo</a:t>
            </a:r>
            <a:r>
              <a:rPr lang="en-US" sz="2133" i="1" dirty="0"/>
              <a:t> Android</a:t>
            </a:r>
          </a:p>
        </p:txBody>
      </p:sp>
    </p:spTree>
    <p:extLst>
      <p:ext uri="{BB962C8B-B14F-4D97-AF65-F5344CB8AC3E}">
        <p14:creationId xmlns:p14="http://schemas.microsoft.com/office/powerpoint/2010/main" val="2856860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835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sharing (condivisione)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723" y="6051375"/>
            <a:ext cx="244912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Enjoy</a:t>
            </a:r>
            <a:r>
              <a:rPr lang="it-IT" sz="2133" dirty="0"/>
              <a:t> </a:t>
            </a:r>
          </a:p>
          <a:p>
            <a:pPr algn="ctr"/>
            <a:r>
              <a:rPr lang="it-IT" sz="2133" dirty="0"/>
              <a:t>(condivisione auto)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7400" y="6051375"/>
            <a:ext cx="247226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 err="1"/>
              <a:t>Airbnb</a:t>
            </a:r>
            <a:endParaRPr lang="it-IT" sz="2133" b="1" dirty="0"/>
          </a:p>
          <a:p>
            <a:pPr algn="ctr"/>
            <a:r>
              <a:rPr lang="it-IT" sz="2133" dirty="0"/>
              <a:t>(condivisione case)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31" y="2940731"/>
            <a:ext cx="2553775" cy="3004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588" y="2940731"/>
            <a:ext cx="2246723" cy="3004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030" y="2940731"/>
            <a:ext cx="2276679" cy="30049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766969"/>
            <a:ext cx="112776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Negli ultimi anni si sono diffusi dei servizi che promuovono la condivisione di una risorsa, come un'auto o un'abitazione (generalmente per periodi molto brevi), facendo incontrare l'offerta e la domanda di tali beni su una piattaforma online dedicata.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1515" y="6051375"/>
            <a:ext cx="246785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Bla Bla car</a:t>
            </a:r>
          </a:p>
          <a:p>
            <a:pPr algn="ctr"/>
            <a:r>
              <a:rPr lang="it-IT" sz="2133" dirty="0"/>
              <a:t>(condivisione auto)</a:t>
            </a:r>
          </a:p>
        </p:txBody>
      </p:sp>
    </p:spTree>
    <p:extLst>
      <p:ext uri="{BB962C8B-B14F-4D97-AF65-F5344CB8AC3E}">
        <p14:creationId xmlns:p14="http://schemas.microsoft.com/office/powerpoint/2010/main" val="74868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8952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giochi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4073" y="6014331"/>
            <a:ext cx="16852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Ruzzle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2533" y="6014331"/>
            <a:ext cx="16981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2048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2935" y="6014331"/>
            <a:ext cx="17011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/>
              <a:t>Canasta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30" y="3173134"/>
            <a:ext cx="2178911" cy="2617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668319"/>
            <a:ext cx="109728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Perché no? </a:t>
            </a:r>
          </a:p>
          <a:p>
            <a:pPr algn="just"/>
            <a:r>
              <a:rPr lang="it-IT" sz="2133" dirty="0"/>
              <a:t>Sono disponibili giochi di tutti i tipi.</a:t>
            </a:r>
          </a:p>
          <a:p>
            <a:pPr algn="just"/>
            <a:r>
              <a:rPr lang="it-IT" sz="2133" dirty="0"/>
              <a:t>Si può giocare da soli ma, ancora meglio, anche a distanza con gli amici collegati online!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72" y="3189576"/>
            <a:ext cx="2528773" cy="26011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589" y="3138593"/>
            <a:ext cx="2504824" cy="26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6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4866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Le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51" y="1745605"/>
            <a:ext cx="10972800" cy="5426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b="1" dirty="0"/>
              <a:t>In generale una App (da "Application") non è altro che un software, ossia un programma informatico, fatto in modo da permettere all'utente di svolgere una certa funzione.</a:t>
            </a:r>
            <a:r>
              <a:rPr lang="it-IT" sz="533" b="1" dirty="0"/>
              <a:t> </a:t>
            </a:r>
          </a:p>
          <a:p>
            <a:pPr algn="just"/>
            <a:r>
              <a:rPr lang="it-IT" sz="533" dirty="0"/>
              <a:t> </a:t>
            </a:r>
          </a:p>
          <a:p>
            <a:pPr algn="just"/>
            <a:r>
              <a:rPr lang="it-IT" sz="2133" dirty="0"/>
              <a:t>Parliamo qui, in particolare, di "applicazioni" dedicate a </a:t>
            </a:r>
            <a:r>
              <a:rPr lang="it-IT" sz="2133" b="1" dirty="0"/>
              <a:t>dispositivi mobili</a:t>
            </a:r>
            <a:r>
              <a:rPr lang="it-IT" sz="2133" dirty="0"/>
              <a:t>, come smartphone e tablet, la cui "stazza", molto più piccola rispetto ad un PC da tavolo, richiede che anche i software siano realizzati ad hoc in modo da essere un po' più.. leggeri. </a:t>
            </a:r>
          </a:p>
          <a:p>
            <a:pPr algn="just"/>
            <a:endParaRPr lang="it-IT" sz="533"/>
          </a:p>
          <a:p>
            <a:pPr algn="just"/>
            <a:r>
              <a:rPr lang="it-IT" sz="2133"/>
              <a:t>Dunque, in pratica, una App è un insieme di istruzioni per dire al "cervello" dello smartphone che cosa fare. Fortunatamente, però, di queste istruzioni chi usa lo smartphone non è tenuto a sapere proprio niente: tutto ciò che appare sullo schermo, infatti, sono solo delle opzioni, in forma di icone o di scritte, che sono magnificamente adattate agli umani.</a:t>
            </a:r>
          </a:p>
          <a:p>
            <a:pPr algn="just"/>
            <a:endParaRPr lang="it-IT" sz="533"/>
          </a:p>
          <a:p>
            <a:pPr algn="just"/>
            <a:r>
              <a:rPr lang="it-IT" sz="2133"/>
              <a:t>Ci sono delle App che si trovano già installate quando si acquista uno smartphone (per esempio la app che fa funzionare la macchina fotografica, o quella che fa vedere le foto, o quella dell'"agenda", o quella che permette di collegarsi a Internet...). Moltissime altre se ne possono poi aggiungere, tra gratuite e a pagamento.</a:t>
            </a:r>
          </a:p>
          <a:p>
            <a:pPr algn="just"/>
            <a:endParaRPr lang="it-IT" sz="2133"/>
          </a:p>
          <a:p>
            <a:pPr algn="just"/>
            <a:r>
              <a:rPr lang="it-IT" sz="2133"/>
              <a:t> </a:t>
            </a:r>
          </a:p>
          <a:p>
            <a:pPr algn="just"/>
            <a:endParaRPr lang="it-IT" sz="1067"/>
          </a:p>
        </p:txBody>
      </p:sp>
    </p:spTree>
    <p:extLst>
      <p:ext uri="{BB962C8B-B14F-4D97-AF65-F5344CB8AC3E}">
        <p14:creationId xmlns:p14="http://schemas.microsoft.com/office/powerpoint/2010/main" val="409457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9516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Sistemi Operativi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91313"/>
            <a:ext cx="10972800" cy="321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Prima di entrare nel merito delle app occorre fare una premessa sui </a:t>
            </a:r>
            <a:r>
              <a:rPr lang="it-IT" sz="2133" b="1" dirty="0"/>
              <a:t>sistemi operativi</a:t>
            </a:r>
            <a:r>
              <a:rPr lang="it-IT" sz="2133" dirty="0"/>
              <a:t>, ovvero sul software di base che troviamo già installato sui dispositivi che acquistiamo.</a:t>
            </a:r>
          </a:p>
          <a:p>
            <a:pPr algn="just"/>
            <a:r>
              <a:rPr lang="it-IT" sz="2133" dirty="0"/>
              <a:t>Il sistema operativo è ciò che consente di eseguire le operazioni fondamentali di un computer o di uno smartphone, ed è indispensabile per poter far funzionare qualsiasi altro software. </a:t>
            </a:r>
          </a:p>
          <a:p>
            <a:pPr algn="just"/>
            <a:endParaRPr lang="it-IT" sz="533" dirty="0"/>
          </a:p>
          <a:p>
            <a:pPr algn="just"/>
            <a:r>
              <a:rPr lang="it-IT" sz="2133" dirty="0"/>
              <a:t>Gli smartphone attualmente in commercio utilizzano quasi tutti l'uno o l'altro dei due diversi sistemi operativi indicati sotto: gli Iphone</a:t>
            </a:r>
            <a:r>
              <a:rPr lang="it-IT" sz="2133" b="1" dirty="0"/>
              <a:t> </a:t>
            </a:r>
            <a:r>
              <a:rPr lang="it-IT" sz="2133" dirty="0"/>
              <a:t>usano </a:t>
            </a:r>
            <a:r>
              <a:rPr lang="it-IT" sz="2133" b="1" dirty="0"/>
              <a:t>IOS</a:t>
            </a:r>
            <a:r>
              <a:rPr lang="it-IT" sz="2133" dirty="0"/>
              <a:t>, la stragrande maggioranza degli altri </a:t>
            </a:r>
            <a:r>
              <a:rPr lang="it-IT" sz="2133" b="1" dirty="0"/>
              <a:t>Android</a:t>
            </a:r>
            <a:r>
              <a:rPr lang="it-IT" sz="2133" dirty="0"/>
              <a:t>. Ogni app deve essere perciò adattata al sistema operativo con cui dovrà "lavorare".</a:t>
            </a:r>
            <a:endParaRPr lang="it-IT" sz="2133" b="1" dirty="0"/>
          </a:p>
          <a:p>
            <a:pPr algn="just"/>
            <a:endParaRPr lang="it-IT" sz="533" dirty="0"/>
          </a:p>
          <a:p>
            <a:pPr algn="just"/>
            <a:r>
              <a:rPr lang="it-IT" sz="2133" dirty="0"/>
              <a:t>Ciascun dispositivo mette a disposizione un magazzino virtuale online, detto "Market Place", che permette di scaricare gratuitamente o a pagamento le app che ci interessano.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2541" y="4947120"/>
          <a:ext cx="1024818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Sistema Operativo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Market</a:t>
                      </a:r>
                      <a:r>
                        <a:rPr lang="it-IT" sz="1600" baseline="0" dirty="0"/>
                        <a:t> Place</a:t>
                      </a:r>
                      <a:endParaRPr lang="it-IT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Informazioni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it-IT" sz="1900" b="1" i="0" dirty="0"/>
                        <a:t>iOS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Apple </a:t>
                      </a:r>
                      <a:r>
                        <a:rPr lang="it-IT" sz="1900" b="1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Store</a:t>
                      </a:r>
                      <a:endParaRPr lang="it-IT" sz="19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/>
                        <a:t>La prima versione è entrata in commercio con l’iPhone nel 2007. Si sono susseguiti aggiornamenti con cadenza annuale e l’ultima versione rilasciata nel 2015 è la iOS</a:t>
                      </a:r>
                      <a:r>
                        <a:rPr lang="it-IT" sz="1100" baseline="0" dirty="0"/>
                        <a:t> 9. Il primo tablet è stato lanciato nel 2010</a:t>
                      </a:r>
                      <a:endParaRPr lang="it-IT" sz="11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it-IT" sz="1900" b="1" i="0" dirty="0"/>
                        <a:t>Android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 Store</a:t>
                      </a:r>
                      <a:r>
                        <a:rPr lang="it-IT" sz="19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9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/>
                        <a:t>Android</a:t>
                      </a:r>
                      <a:r>
                        <a:rPr lang="it-IT" sz="1100" baseline="0" dirty="0"/>
                        <a:t> è stato sviluppato da un consorzio di aziende operanti nel settore tecnologico e telefonico. Dal 2008, anno del lancio commerciale, sono avvenuti numerosi aggiornamenti ciascuno dei quali identificato con il nome di un dolce in ordine alfabetico. La versione attuale si chiama: «Lollipop» </a:t>
                      </a:r>
                      <a:endParaRPr lang="it-IT" sz="11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82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95626"/>
            <a:ext cx="11128257" cy="25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Le </a:t>
            </a:r>
            <a:r>
              <a:rPr lang="it-IT" sz="2133" b="1" dirty="0"/>
              <a:t>app native: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it-IT" sz="2133" dirty="0"/>
              <a:t>sono applicazioni pre-installate sui dispositivi, e si presentano in modo un po' diverso a seconda  della marca e del sistema operativo con cui il dispositivo funziona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it-IT" sz="533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it-IT" sz="2133" dirty="0"/>
              <a:t>consentono di effettuare le operazioni basilari: impostare le opzioni, installare altre app, navigare su internet, inviare e ricevere mail o gestire la rubrica dei contatti, ricercare e localizzare dei luoghi, prendere appunti, fare foto/video, ecc...</a:t>
            </a:r>
          </a:p>
          <a:p>
            <a:pPr algn="just"/>
            <a:r>
              <a:rPr lang="it-IT" sz="533" dirty="0"/>
              <a:t> </a:t>
            </a:r>
          </a:p>
          <a:p>
            <a:pPr algn="just"/>
            <a:r>
              <a:rPr lang="it-IT" sz="2133" dirty="0"/>
              <a:t>Qui sotto le icone di alcune delle app tipicamente disponibili su qualsiasi smartphone con Android.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475" y="5759025"/>
            <a:ext cx="192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App Store</a:t>
            </a:r>
          </a:p>
          <a:p>
            <a:pPr algn="ctr"/>
            <a:r>
              <a:rPr lang="it-IT" sz="1600" b="1" dirty="0"/>
              <a:t>(Google Play)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4904" y="5759025"/>
            <a:ext cx="16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Appunti</a:t>
            </a:r>
          </a:p>
          <a:p>
            <a:pPr algn="ctr"/>
            <a:r>
              <a:rPr lang="it-IT" sz="1600" b="1" dirty="0"/>
              <a:t>(ColorNote)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4384" y="5775467"/>
            <a:ext cx="13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Posta</a:t>
            </a:r>
          </a:p>
          <a:p>
            <a:pPr algn="ctr"/>
            <a:r>
              <a:rPr lang="it-IT" sz="1600" b="1" dirty="0"/>
              <a:t>(Gmail)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6348" y="5759025"/>
            <a:ext cx="152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Browser</a:t>
            </a:r>
          </a:p>
          <a:p>
            <a:pPr algn="ctr"/>
            <a:r>
              <a:rPr lang="it-IT" sz="1600" b="1" dirty="0"/>
              <a:t>(Chrome)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6025" y="5759025"/>
            <a:ext cx="214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Impostazioni</a:t>
            </a:r>
          </a:p>
          <a:p>
            <a:pPr algn="ctr"/>
            <a:r>
              <a:rPr lang="it-IT" sz="1600" b="1" dirty="0"/>
              <a:t>(Settings)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1729" y="5759026"/>
            <a:ext cx="13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Mappe</a:t>
            </a:r>
          </a:p>
          <a:p>
            <a:pPr algn="ctr"/>
            <a:r>
              <a:rPr lang="it-IT" sz="1600" b="1" dirty="0"/>
              <a:t>(Maps)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43878" y="5759025"/>
            <a:ext cx="202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Fotocamera</a:t>
            </a:r>
          </a:p>
          <a:p>
            <a:pPr algn="ctr"/>
            <a:r>
              <a:rPr lang="it-IT" sz="1600" b="1" dirty="0"/>
              <a:t>(Fotocamera)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3" y="4269255"/>
            <a:ext cx="10801704" cy="131063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09600" y="868652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/>
              <a:t>APP "NATIVE"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11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9628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non Native (1/2)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324" y="1893819"/>
            <a:ext cx="11074401" cy="476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Le </a:t>
            </a:r>
            <a:r>
              <a:rPr lang="it-IT" sz="2133" b="1" dirty="0"/>
              <a:t>app non native (o web app):</a:t>
            </a:r>
          </a:p>
          <a:p>
            <a:pPr algn="just"/>
            <a:endParaRPr lang="it-IT" sz="533" b="1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it-IT" sz="2133" dirty="0"/>
              <a:t>sono applicazioni che si scaricano attraverso il browser e nella stragrande maggioranza necessitano di una connessione internet per poter funzionare</a:t>
            </a:r>
          </a:p>
          <a:p>
            <a:pPr algn="just"/>
            <a:endParaRPr lang="it-IT" sz="533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it-IT" sz="2133" dirty="0"/>
              <a:t>possono essere strumenti utilissimi per semplificare la vita, renderla comoda, pratica e anche divertente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it-IT" sz="533" dirty="0"/>
          </a:p>
          <a:p>
            <a:pPr marL="380990" indent="-380990" algn="just">
              <a:buFont typeface="Arial"/>
              <a:buChar char="•"/>
            </a:pPr>
            <a:r>
              <a:rPr lang="it-IT" sz="2133" dirty="0"/>
              <a:t>fondamentalmente servono per: cercare e scambiare informazioni di ogni tipo e formato, comunicare con gli altri tramite i social network, giocare, leggere libri, ascoltare musica, consultare una mappa, fare acquisti online, fare videochiamate o audiochiamate, anche tra più persone, tradurre una parola straniera, consultare dei quotidiani, etc…</a:t>
            </a:r>
          </a:p>
          <a:p>
            <a:pPr marL="380990" indent="-380990" algn="just">
              <a:buFont typeface="Arial"/>
              <a:buChar char="•"/>
            </a:pPr>
            <a:endParaRPr lang="it-IT" sz="533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it-IT" sz="2133" dirty="0"/>
              <a:t>sono scaricabili dai Market Place, gratuitamente o a pagamento. </a:t>
            </a:r>
            <a:r>
              <a:rPr lang="it-IT" sz="2133" b="1" dirty="0"/>
              <a:t>Ne esistono... milioni!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it-IT" sz="533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it-IT" sz="2133" dirty="0"/>
              <a:t>Attenzione a non esagerare: ogni app occuperà una parte della memoria del dispositivo. </a:t>
            </a:r>
          </a:p>
          <a:p>
            <a:pPr algn="just"/>
            <a:endParaRPr lang="it-IT" sz="2133" dirty="0"/>
          </a:p>
          <a:p>
            <a:pPr algn="just"/>
            <a:r>
              <a:rPr lang="it-IT" sz="2133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609601" y="1714190"/>
            <a:ext cx="11257204" cy="4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6924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non Native (2/2)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32735"/>
            <a:ext cx="109728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33" dirty="0"/>
              <a:t>In genere le app a pagamento non superano la decina di euro. In alcuni casi la app completa è a pagamento ma, ne esiste anche  una versione base gratuita che offre funzionalità limitate.</a:t>
            </a:r>
          </a:p>
          <a:p>
            <a:pPr algn="just"/>
            <a:r>
              <a:rPr lang="it-IT" sz="2133" dirty="0"/>
              <a:t>È facile vedere se una app è gratuita o a pagamento: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77" y="4842756"/>
            <a:ext cx="3733568" cy="15621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978" y="2976364"/>
            <a:ext cx="3733565" cy="15462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141685" y="3459829"/>
            <a:ext cx="6096000" cy="7898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/>
              <a:t>A pagamento: </a:t>
            </a:r>
          </a:p>
          <a:p>
            <a:pPr algn="ctr"/>
            <a:r>
              <a:rPr lang="it-IT" sz="2133" b="1" dirty="0"/>
              <a:t>compare un importo, per esempio 5.45€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1685" y="5192963"/>
            <a:ext cx="6096000" cy="111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/>
              <a:t>Gratis: </a:t>
            </a:r>
          </a:p>
          <a:p>
            <a:pPr algn="ctr"/>
            <a:r>
              <a:rPr lang="it-IT" sz="2133" b="1" dirty="0"/>
              <a:t>non compare alcun importo ma solo la voce «Installa»</a:t>
            </a:r>
          </a:p>
        </p:txBody>
      </p:sp>
      <p:sp>
        <p:nvSpPr>
          <p:cNvPr id="11" name="Oval 10"/>
          <p:cNvSpPr/>
          <p:nvPr/>
        </p:nvSpPr>
        <p:spPr>
          <a:xfrm>
            <a:off x="3734068" y="3917222"/>
            <a:ext cx="1271049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  <p:sp>
        <p:nvSpPr>
          <p:cNvPr id="12" name="Oval 11"/>
          <p:cNvSpPr/>
          <p:nvPr/>
        </p:nvSpPr>
        <p:spPr>
          <a:xfrm>
            <a:off x="3698209" y="5789578"/>
            <a:ext cx="1271049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60146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/>
              <a:t>App: come scaricare una app (1/3)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66" y="2392385"/>
            <a:ext cx="7247228" cy="4137737"/>
          </a:xfrm>
          <a:prstGeom prst="rect">
            <a:avLst/>
          </a:prstGeom>
        </p:spPr>
      </p:pic>
      <p:sp>
        <p:nvSpPr>
          <p:cNvPr id="7" name="Shape 211"/>
          <p:cNvSpPr/>
          <p:nvPr/>
        </p:nvSpPr>
        <p:spPr>
          <a:xfrm>
            <a:off x="1144702" y="2581662"/>
            <a:ext cx="2718753" cy="151343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67733" tIns="67733" rIns="67733" bIns="67733" anchor="ctr"/>
          <a:lstStyle/>
          <a:p>
            <a:pPr algn="ctr" defTabSz="778914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1038" y="4937869"/>
            <a:ext cx="5909159" cy="0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round/>
            <a:headEnd type="arrow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l 13"/>
          <p:cNvSpPr/>
          <p:nvPr/>
        </p:nvSpPr>
        <p:spPr>
          <a:xfrm>
            <a:off x="7108488" y="2310990"/>
            <a:ext cx="581501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75479" y="2674867"/>
            <a:ext cx="704717" cy="32858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arrow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7856829" y="2392385"/>
            <a:ext cx="4413857" cy="403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Tx/>
              <a:buAutoNum type="arabicPeriod"/>
            </a:pPr>
            <a:r>
              <a:rPr lang="it-IT" sz="2133" dirty="0"/>
              <a:t>Accedere all’app «Play Store», premere il tasto con la lente d’ingrandimento e digitare «Facebook» nella casella di ricerca</a:t>
            </a:r>
          </a:p>
          <a:p>
            <a:pPr marL="457189" indent="-457189">
              <a:buAutoNum type="arabicPeriod"/>
            </a:pPr>
            <a:endParaRPr lang="it-IT" sz="2133" dirty="0"/>
          </a:p>
          <a:p>
            <a:endParaRPr lang="it-IT" sz="2133" dirty="0"/>
          </a:p>
          <a:p>
            <a:pPr marL="457189" indent="-457189">
              <a:buAutoNum type="arabicPeriod"/>
            </a:pPr>
            <a:r>
              <a:rPr lang="it-IT" sz="2133" dirty="0"/>
              <a:t>cliccare sull’icona di Facebook per accedere alla schermata d’installazione successiva</a:t>
            </a:r>
          </a:p>
          <a:p>
            <a:pPr marL="457189" indent="-457189">
              <a:buAutoNum type="arabicPeriod"/>
            </a:pPr>
            <a:endParaRPr lang="it-IT" sz="2133" dirty="0"/>
          </a:p>
          <a:p>
            <a:endParaRPr lang="it-IT" sz="2133" dirty="0"/>
          </a:p>
        </p:txBody>
      </p:sp>
      <p:sp>
        <p:nvSpPr>
          <p:cNvPr id="11" name="TextBox 10"/>
          <p:cNvSpPr txBox="1"/>
          <p:nvPr/>
        </p:nvSpPr>
        <p:spPr>
          <a:xfrm>
            <a:off x="337749" y="1897087"/>
            <a:ext cx="673543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Proviamo a scaricare per esempio la app di </a:t>
            </a:r>
            <a:r>
              <a:rPr lang="it-IT" sz="2133" b="1" dirty="0"/>
              <a:t>FACEBOOK </a:t>
            </a:r>
          </a:p>
          <a:p>
            <a:endParaRPr lang="it-IT" sz="2133" dirty="0"/>
          </a:p>
        </p:txBody>
      </p:sp>
      <p:sp>
        <p:nvSpPr>
          <p:cNvPr id="15" name="Shape 211"/>
          <p:cNvSpPr/>
          <p:nvPr/>
        </p:nvSpPr>
        <p:spPr>
          <a:xfrm>
            <a:off x="1259203" y="4057212"/>
            <a:ext cx="1246008" cy="1021731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67733" tIns="67733" rIns="67733" bIns="67733" anchor="ctr"/>
          <a:lstStyle/>
          <a:p>
            <a:pPr algn="ctr" defTabSz="778914"/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</a:endParaRPr>
          </a:p>
        </p:txBody>
      </p:sp>
      <p:cxnSp>
        <p:nvCxnSpPr>
          <p:cNvPr id="17" name="Straight Arrow Connector 7"/>
          <p:cNvCxnSpPr/>
          <p:nvPr/>
        </p:nvCxnSpPr>
        <p:spPr>
          <a:xfrm>
            <a:off x="3863455" y="2674868"/>
            <a:ext cx="4550915" cy="1178761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round/>
            <a:headEnd type="arrow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709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60" y="866070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App: come scaricare una app (2/3)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316" y="1849041"/>
            <a:ext cx="3099257" cy="3920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00" y="1849043"/>
            <a:ext cx="5105361" cy="286175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587524" y="5254822"/>
            <a:ext cx="1271049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  <p:sp>
        <p:nvSpPr>
          <p:cNvPr id="11" name="TextBox 10"/>
          <p:cNvSpPr txBox="1"/>
          <p:nvPr/>
        </p:nvSpPr>
        <p:spPr>
          <a:xfrm>
            <a:off x="636155" y="4710800"/>
            <a:ext cx="375110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4. Cliccare sul tasto «</a:t>
            </a:r>
            <a:r>
              <a:rPr lang="it-IT" sz="2133" b="1" dirty="0"/>
              <a:t>Installa»</a:t>
            </a:r>
          </a:p>
        </p:txBody>
      </p:sp>
      <p:sp>
        <p:nvSpPr>
          <p:cNvPr id="14" name="Oval 13"/>
          <p:cNvSpPr/>
          <p:nvPr/>
        </p:nvSpPr>
        <p:spPr>
          <a:xfrm>
            <a:off x="4508713" y="3130164"/>
            <a:ext cx="1271049" cy="69246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it-IT" sz="2400"/>
          </a:p>
        </p:txBody>
      </p:sp>
      <p:sp>
        <p:nvSpPr>
          <p:cNvPr id="13" name="TextBox 12"/>
          <p:cNvSpPr txBox="1"/>
          <p:nvPr/>
        </p:nvSpPr>
        <p:spPr>
          <a:xfrm>
            <a:off x="5441501" y="5893241"/>
            <a:ext cx="660133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5. Cliccare sul tasto </a:t>
            </a:r>
            <a:r>
              <a:rPr lang="it-IT" sz="2133" b="1" dirty="0"/>
              <a:t>«Accetto</a:t>
            </a:r>
            <a:r>
              <a:rPr lang="it-IT" sz="2133" dirty="0"/>
              <a:t>» (richiesta di consenso all’accesso al dispositivo ed ai dati in esso contenuti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163677" y="2876738"/>
            <a:ext cx="480000" cy="978213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5026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B4434A8158D41AFEBFCC02AD256AB" ma:contentTypeVersion="13" ma:contentTypeDescription="Create a new document." ma:contentTypeScope="" ma:versionID="c6e1f3cc66a18173e0b4b4d95d41b38c">
  <xsd:schema xmlns:xsd="http://www.w3.org/2001/XMLSchema" xmlns:xs="http://www.w3.org/2001/XMLSchema" xmlns:p="http://schemas.microsoft.com/office/2006/metadata/properties" xmlns:ns3="cb8fb398-bc08-4650-9674-3638f5b486be" xmlns:ns4="316a0fd3-761e-4112-b7f9-2a40c39471f0" targetNamespace="http://schemas.microsoft.com/office/2006/metadata/properties" ma:root="true" ma:fieldsID="e207c6a8b6615b3b5fdbdb1717906384" ns3:_="" ns4:_="">
    <xsd:import namespace="cb8fb398-bc08-4650-9674-3638f5b486be"/>
    <xsd:import namespace="316a0fd3-761e-4112-b7f9-2a40c39471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b398-bc08-4650-9674-3638f5b486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a0fd3-761e-4112-b7f9-2a40c3947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E874C2-832B-47CC-B686-03CAD40CF5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409411-6472-4B91-BF84-6438EED0A6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CD0C0-3BEF-49C0-8C5A-1D6DB4ADC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8fb398-bc08-4650-9674-3638f5b486be"/>
    <ds:schemaRef ds:uri="316a0fd3-761e-4112-b7f9-2a40c39471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7931</TotalTime>
  <Words>1727</Words>
  <Application>Microsoft Office PowerPoint</Application>
  <PresentationFormat>Widescreen</PresentationFormat>
  <Paragraphs>175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</vt:lpstr>
      <vt:lpstr>Helvetica Light</vt:lpstr>
      <vt:lpstr>Office Theme</vt:lpstr>
      <vt:lpstr>PowerPoint Presentation</vt:lpstr>
      <vt:lpstr>Le App</vt:lpstr>
      <vt:lpstr>Le App</vt:lpstr>
      <vt:lpstr>App: Sistemi Operativi</vt:lpstr>
      <vt:lpstr>APP "NATIVE"</vt:lpstr>
      <vt:lpstr>App: non Native (1/2) </vt:lpstr>
      <vt:lpstr>App: non Native (2/2) </vt:lpstr>
      <vt:lpstr>App: come scaricare una app (1/3)</vt:lpstr>
      <vt:lpstr>App: come scaricare una app (2/3)</vt:lpstr>
      <vt:lpstr>App: come scaricare una app (3/3)</vt:lpstr>
      <vt:lpstr>PowerPoint Presentation</vt:lpstr>
      <vt:lpstr>App: notizie di cronaca</vt:lpstr>
      <vt:lpstr>App: comunicazione</vt:lpstr>
      <vt:lpstr>App: shopping</vt:lpstr>
      <vt:lpstr>App: trasporti </vt:lpstr>
      <vt:lpstr>App: alloggi</vt:lpstr>
      <vt:lpstr>PowerPoint Presentation</vt:lpstr>
      <vt:lpstr>PowerPoint Presentation</vt:lpstr>
      <vt:lpstr>PowerPoint Presentation</vt:lpstr>
      <vt:lpstr>App: sharing (condivisione)</vt:lpstr>
      <vt:lpstr>App: giochi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Bianchi, Francesca</dc:creator>
  <cp:lastModifiedBy>Bottegal, Fabio (Partner Business Manager)</cp:lastModifiedBy>
  <cp:revision>276</cp:revision>
  <dcterms:modified xsi:type="dcterms:W3CDTF">2023-01-05T15:08:28Z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0x01010042EB4434A8158D41AFEBFCC02AD256AB</vt:lpwstr>
  </property>
</Properties>
</file>