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95" r:id="rId3"/>
    <p:sldId id="272" r:id="rId4"/>
    <p:sldId id="274" r:id="rId5"/>
    <p:sldId id="279" r:id="rId6"/>
    <p:sldId id="280" r:id="rId7"/>
    <p:sldId id="273" r:id="rId8"/>
    <p:sldId id="282" r:id="rId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958">
          <p15:clr>
            <a:srgbClr val="A4A3A4"/>
          </p15:clr>
        </p15:guide>
        <p15:guide id="2" pos="7015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7" roundtripDataSignature="AMtx7mhV9lT23AqLNPKTRokC6q2AsUU9P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ancesca Lilliu" initials="FL" lastIdx="1" clrIdx="0">
    <p:extLst>
      <p:ext uri="{19B8F6BF-5375-455C-9EA6-DF929625EA0E}">
        <p15:presenceInfo xmlns:p15="http://schemas.microsoft.com/office/powerpoint/2012/main" userId="Francesca Lilliu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370B0A-F4B6-46CC-B2CB-A13386EE2924}" v="1" dt="2023-01-05T15:17:45.4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517" autoAdjust="0"/>
  </p:normalViewPr>
  <p:slideViewPr>
    <p:cSldViewPr snapToGrid="0">
      <p:cViewPr varScale="1">
        <p:scale>
          <a:sx n="119" d="100"/>
          <a:sy n="119" d="100"/>
        </p:scale>
        <p:origin x="234" y="108"/>
      </p:cViewPr>
      <p:guideLst>
        <p:guide orient="horz" pos="958"/>
        <p:guide pos="701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28" Type="http://schemas.openxmlformats.org/officeDocument/2006/relationships/commentAuthors" Target="commentAuthors.xml"/><Relationship Id="rId10" Type="http://schemas.openxmlformats.org/officeDocument/2006/relationships/notesMaster" Target="notesMasters/notesMaster1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7" Type="http://customschemas.google.com/relationships/presentationmetadata" Target="metadata"/><Relationship Id="rId30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ttegal, Fabio (Partner Business Manager)" userId="8963e140-029c-4fd9-82ce-dfe002c8afb4" providerId="ADAL" clId="{54370B0A-F4B6-46CC-B2CB-A13386EE2924}"/>
    <pc:docChg chg="modMainMaster">
      <pc:chgData name="Bottegal, Fabio (Partner Business Manager)" userId="8963e140-029c-4fd9-82ce-dfe002c8afb4" providerId="ADAL" clId="{54370B0A-F4B6-46CC-B2CB-A13386EE2924}" dt="2023-01-05T15:17:45.479" v="6" actId="14826"/>
      <pc:docMkLst>
        <pc:docMk/>
      </pc:docMkLst>
      <pc:sldMasterChg chg="modSp mod">
        <pc:chgData name="Bottegal, Fabio (Partner Business Manager)" userId="8963e140-029c-4fd9-82ce-dfe002c8afb4" providerId="ADAL" clId="{54370B0A-F4B6-46CC-B2CB-A13386EE2924}" dt="2023-01-05T15:17:45.479" v="6" actId="14826"/>
        <pc:sldMasterMkLst>
          <pc:docMk/>
          <pc:sldMasterMk cId="0" sldId="2147483648"/>
        </pc:sldMasterMkLst>
        <pc:spChg chg="mod">
          <ac:chgData name="Bottegal, Fabio (Partner Business Manager)" userId="8963e140-029c-4fd9-82ce-dfe002c8afb4" providerId="ADAL" clId="{54370B0A-F4B6-46CC-B2CB-A13386EE2924}" dt="2023-01-05T15:17:20.732" v="0" actId="20577"/>
          <ac:spMkLst>
            <pc:docMk/>
            <pc:sldMasterMk cId="0" sldId="2147483648"/>
            <ac:spMk id="9" creationId="{00000000-0000-0000-0000-000000000000}"/>
          </ac:spMkLst>
        </pc:spChg>
        <pc:spChg chg="mod">
          <ac:chgData name="Bottegal, Fabio (Partner Business Manager)" userId="8963e140-029c-4fd9-82ce-dfe002c8afb4" providerId="ADAL" clId="{54370B0A-F4B6-46CC-B2CB-A13386EE2924}" dt="2023-01-05T15:17:26.985" v="5" actId="20577"/>
          <ac:spMkLst>
            <pc:docMk/>
            <pc:sldMasterMk cId="0" sldId="2147483648"/>
            <ac:spMk id="10" creationId="{00000000-0000-0000-0000-000000000000}"/>
          </ac:spMkLst>
        </pc:spChg>
        <pc:picChg chg="mod">
          <ac:chgData name="Bottegal, Fabio (Partner Business Manager)" userId="8963e140-029c-4fd9-82ce-dfe002c8afb4" providerId="ADAL" clId="{54370B0A-F4B6-46CC-B2CB-A13386EE2924}" dt="2023-01-05T15:17:45.479" v="6" actId="14826"/>
          <ac:picMkLst>
            <pc:docMk/>
            <pc:sldMasterMk cId="0" sldId="2147483648"/>
            <ac:picMk id="8" creationId="{00000000-0000-0000-0000-000000000000}"/>
          </ac:picMkLst>
        </pc:pic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" name="Google Shape;21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1DE08-C7AE-4A7D-94F1-7D94E17D89B2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53792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1DE08-C7AE-4A7D-94F1-7D94E17D89B2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47965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1DE08-C7AE-4A7D-94F1-7D94E17D89B2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57939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1DE08-C7AE-4A7D-94F1-7D94E17D89B2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92782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1DE08-C7AE-4A7D-94F1-7D94E17D89B2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72215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1DE08-C7AE-4A7D-94F1-7D94E17D89B2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82054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1DE08-C7AE-4A7D-94F1-7D94E17D89B2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0369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3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3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046923"/>
            <a:ext cx="10972800" cy="684213"/>
          </a:xfrm>
          <a:prstGeom prst="rect">
            <a:avLst/>
          </a:prstGeom>
        </p:spPr>
        <p:txBody>
          <a:bodyPr/>
          <a:lstStyle/>
          <a:p>
            <a:r>
              <a:rPr lang="it-IT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61323"/>
            <a:ext cx="10972800" cy="41648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060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2"/>
          <p:cNvSpPr txBox="1">
            <a:spLocks noGrp="1"/>
          </p:cNvSpPr>
          <p:nvPr>
            <p:ph type="title"/>
          </p:nvPr>
        </p:nvSpPr>
        <p:spPr>
          <a:xfrm>
            <a:off x="609600" y="1046922"/>
            <a:ext cx="10972800" cy="684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8" name="Google Shape;8;p22"/>
          <p:cNvPicPr preferRelativeResize="0"/>
          <p:nvPr/>
        </p:nvPicPr>
        <p:blipFill>
          <a:blip r:embed="rId4"/>
          <a:srcRect/>
          <a:stretch/>
        </p:blipFill>
        <p:spPr>
          <a:xfrm>
            <a:off x="246445" y="206158"/>
            <a:ext cx="2102759" cy="70230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;p22"/>
          <p:cNvSpPr txBox="1"/>
          <p:nvPr/>
        </p:nvSpPr>
        <p:spPr>
          <a:xfrm>
            <a:off x="245222" y="6491047"/>
            <a:ext cx="3589175" cy="261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100"/>
              <a:buFont typeface="Calibri"/>
              <a:buNone/>
            </a:pPr>
            <a:r>
              <a:rPr lang="it-IT" sz="1100" b="0" i="0" u="none" strike="noStrike" cap="none" dirty="0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Copyright © 2023 ABC Digital. </a:t>
            </a:r>
            <a:r>
              <a:rPr lang="it-IT" sz="1100" b="0" i="0" u="none" strike="noStrike" cap="none" dirty="0" err="1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All</a:t>
            </a:r>
            <a:r>
              <a:rPr lang="it-IT" sz="1100" b="0" i="0" u="none" strike="noStrike" cap="none" dirty="0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100" b="0" i="0" u="none" strike="noStrike" cap="none" dirty="0" err="1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rights</a:t>
            </a:r>
            <a:r>
              <a:rPr lang="it-IT" sz="1100" b="0" i="0" u="none" strike="noStrike" cap="none" dirty="0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100" b="0" i="0" u="none" strike="noStrike" cap="none" dirty="0" err="1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reserved</a:t>
            </a:r>
            <a:r>
              <a:rPr lang="it-IT" sz="1100" b="0" i="0" u="none" strike="noStrike" cap="none" dirty="0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100" b="0" i="0" u="none" strike="noStrike" cap="none" dirty="0">
              <a:solidFill>
                <a:srgbClr val="BFBFB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0;p22"/>
          <p:cNvSpPr txBox="1"/>
          <p:nvPr/>
        </p:nvSpPr>
        <p:spPr>
          <a:xfrm>
            <a:off x="7937788" y="6491047"/>
            <a:ext cx="3589175" cy="261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100"/>
              <a:buFont typeface="Calibri"/>
              <a:buNone/>
            </a:pPr>
            <a:r>
              <a:rPr lang="it-IT" sz="1100" b="0" i="0" u="none" strike="noStrike" cap="none" dirty="0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05 - Reperire informazioni - </a:t>
            </a:r>
            <a:fld id="{14D7AE9B-0AB2-4DBE-B767-6E72BA6ADB14}" type="slidenum">
              <a:rPr lang="it-IT" sz="1100" b="0" i="0" u="none" strike="noStrike" cap="none" smtClean="0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://www.google.com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youtube.com/" TargetMode="Externa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youtube.com/" TargetMode="Externa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1" descr="A screenshot of a computer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714" y="858"/>
            <a:ext cx="11428571" cy="68571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>
                <a:solidFill>
                  <a:srgbClr val="0070C0"/>
                </a:solidFill>
              </a:rPr>
              <a:t>Reperire informazioni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600451"/>
            <a:ext cx="8534400" cy="1752600"/>
          </a:xfrm>
        </p:spPr>
        <p:txBody>
          <a:bodyPr/>
          <a:lstStyle/>
          <a:p>
            <a:r>
              <a:rPr lang="it-IT" sz="4800" dirty="0"/>
              <a:t>Un universo di informazioni a portata di </a:t>
            </a:r>
            <a:r>
              <a:rPr lang="it-IT" sz="4800" i="1" dirty="0"/>
              <a:t>«tap»</a:t>
            </a:r>
          </a:p>
        </p:txBody>
      </p:sp>
    </p:spTree>
    <p:extLst>
      <p:ext uri="{BB962C8B-B14F-4D97-AF65-F5344CB8AC3E}">
        <p14:creationId xmlns:p14="http://schemas.microsoft.com/office/powerpoint/2010/main" val="3620283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816"/>
            <a:ext cx="10972800" cy="684213"/>
          </a:xfrm>
        </p:spPr>
        <p:txBody>
          <a:bodyPr>
            <a:noAutofit/>
          </a:bodyPr>
          <a:lstStyle/>
          <a:p>
            <a:r>
              <a:rPr lang="it-IT" sz="4000" dirty="0"/>
              <a:t>Reperire informazioni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5857426"/>
              </p:ext>
            </p:extLst>
          </p:nvPr>
        </p:nvGraphicFramePr>
        <p:xfrm>
          <a:off x="752504" y="3512024"/>
          <a:ext cx="10756820" cy="29673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90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777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5280"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Motore di ricerca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Descrizione</a:t>
                      </a: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endParaRPr lang="it-IT" sz="1900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it-IT" sz="1600" dirty="0"/>
                        <a:t>Utile</a:t>
                      </a:r>
                      <a:r>
                        <a:rPr lang="it-IT" sz="1600" baseline="0" dirty="0"/>
                        <a:t> per reperire informazioni presenti in rete in qualunque formato (documenti, articoli, immagini, etc...) relative all’argomento a cui si è interessati. Produce un elenco di link alle pagine web che contengono informazioni pertinenti alla richiesta</a:t>
                      </a:r>
                      <a:endParaRPr lang="it-IT" sz="1600" dirty="0"/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6217">
                <a:tc>
                  <a:txBody>
                    <a:bodyPr/>
                    <a:lstStyle/>
                    <a:p>
                      <a:endParaRPr lang="it-IT" sz="1900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it-IT" sz="1600" dirty="0"/>
                        <a:t>Utile per </a:t>
                      </a:r>
                      <a:r>
                        <a:rPr lang="it-IT" sz="1600" baseline="0" dirty="0"/>
                        <a:t>la ricerca di video di qualsiasi genere (video musicali, filmati, video tutorial di... tutto, dalla cucina al bricolage all'uso di uno strumento musicale, all'astrofisica, </a:t>
                      </a:r>
                      <a:r>
                        <a:rPr lang="it-IT" sz="1600" baseline="0" dirty="0" err="1"/>
                        <a:t>etc</a:t>
                      </a:r>
                      <a:r>
                        <a:rPr lang="it-IT" sz="1600" baseline="0" dirty="0"/>
                        <a:t>…)</a:t>
                      </a:r>
                      <a:endParaRPr lang="it-IT" sz="1600" dirty="0"/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82853">
                <a:tc>
                  <a:txBody>
                    <a:bodyPr/>
                    <a:lstStyle/>
                    <a:p>
                      <a:endParaRPr lang="it-IT" sz="1900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it-IT" sz="1600" dirty="0"/>
                        <a:t>Enciclopedia</a:t>
                      </a:r>
                      <a:r>
                        <a:rPr lang="it-IT" sz="1600" baseline="0" dirty="0"/>
                        <a:t> telematica universale liberamente consultabile, tenuta costantemente aggiornata da utenti di tutto il mondo, che volontariamente mettono a disposizione le loro conoscenze per aggiornare informazioni già esistenti, oppure aggiungerne di nuove</a:t>
                      </a: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Picture 2" descr="http://cached.imagescaler.hbpl.co.uk/resize/scaleWidth/620/offlinehbpl.hbpl.co.uk/news/OKM/googlecropped2-20150901045054622.pn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22" b="25835"/>
          <a:stretch/>
        </p:blipFill>
        <p:spPr bwMode="auto">
          <a:xfrm>
            <a:off x="1202672" y="4041037"/>
            <a:ext cx="1552235" cy="52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www.seeklogo.net/wp-content/uploads/2011/02/youtube-logo-vector-400x40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924" y="4617944"/>
            <a:ext cx="1130129" cy="847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upload.wikimedia.org/wikipedia/commons/thumb/b/b3/Wikipedia-logo-v2-en.svg/2000px-Wikipedia-logo-v2-en.sv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971" y="5469752"/>
            <a:ext cx="855139" cy="987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654270" y="1520687"/>
            <a:ext cx="1088346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Le informazioni disponibili in Internet sono tantissime, tanto che è </a:t>
            </a:r>
            <a:r>
              <a:rPr lang="it-IT" sz="2000" i="1" dirty="0">
                <a:latin typeface="Calibri" panose="020F0502020204030204" pitchFamily="34" charset="0"/>
                <a:cs typeface="Calibri" panose="020F0502020204030204" pitchFamily="34" charset="0"/>
              </a:rPr>
              <a:t>quasi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 sicuro che esista ciò che cerchiamo. </a:t>
            </a:r>
          </a:p>
          <a:p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Ma... come esplorare questo oceano di informazioni senza perderci? Per cercare informazioni in Internet sono disponibili i cosiddetti </a:t>
            </a:r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motori di ricerca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, da quelli più "generali" come Google (il più noto e usato) a quelli che permettono di cercare entro un ambito già circoscritto. </a:t>
            </a:r>
          </a:p>
          <a:p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Qui alcuni esempi:</a:t>
            </a:r>
          </a:p>
        </p:txBody>
      </p:sp>
      <p:sp>
        <p:nvSpPr>
          <p:cNvPr id="7" name="Rettangolo 6"/>
          <p:cNvSpPr/>
          <p:nvPr/>
        </p:nvSpPr>
        <p:spPr>
          <a:xfrm>
            <a:off x="809179" y="2757438"/>
            <a:ext cx="10534308" cy="366127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67"/>
          </a:p>
        </p:txBody>
      </p:sp>
    </p:spTree>
    <p:extLst>
      <p:ext uri="{BB962C8B-B14F-4D97-AF65-F5344CB8AC3E}">
        <p14:creationId xmlns:p14="http://schemas.microsoft.com/office/powerpoint/2010/main" val="3920137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590138" y="2987265"/>
            <a:ext cx="11190428" cy="2940964"/>
            <a:chOff x="-2766653" y="2757183"/>
            <a:chExt cx="7786781" cy="294096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/>
            <a:srcRect t="3607" b="5415"/>
            <a:stretch/>
          </p:blipFill>
          <p:spPr>
            <a:xfrm>
              <a:off x="869691" y="2757183"/>
              <a:ext cx="4150437" cy="2940964"/>
            </a:xfrm>
            <a:prstGeom prst="round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-2766653" y="3072803"/>
              <a:ext cx="3685301" cy="2281050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133" dirty="0"/>
                <a:t>Scrivendo una o più parole chiave, o anche una vera e propria "domanda", nella barra di ricerca, e cliccando «</a:t>
              </a:r>
              <a:r>
                <a:rPr lang="it-IT" sz="2133" b="1" dirty="0"/>
                <a:t>Cerca con Google</a:t>
              </a:r>
              <a:r>
                <a:rPr lang="it-IT" sz="2133" dirty="0"/>
                <a:t>», si ottiene una lista dei link riguardanti l’argomento selezionato, tra cui scegliere.</a:t>
              </a:r>
            </a:p>
          </p:txBody>
        </p:sp>
      </p:grpSp>
      <p:sp>
        <p:nvSpPr>
          <p:cNvPr id="11" name="Rectangle 10"/>
          <p:cNvSpPr/>
          <p:nvPr/>
        </p:nvSpPr>
        <p:spPr>
          <a:xfrm>
            <a:off x="609602" y="2100149"/>
            <a:ext cx="10883465" cy="748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133" dirty="0"/>
              <a:t>Accedendo alla app di </a:t>
            </a:r>
            <a:r>
              <a:rPr lang="it-IT" sz="2133" b="1" dirty="0"/>
              <a:t>Google Chrome, </a:t>
            </a:r>
            <a:r>
              <a:rPr lang="it-IT" sz="2133" dirty="0"/>
              <a:t>oppure digitando </a:t>
            </a:r>
            <a:r>
              <a:rPr lang="it-IT" sz="2133" b="1" dirty="0">
                <a:hlinkClick r:id="rId4"/>
              </a:rPr>
              <a:t>www.google.com</a:t>
            </a:r>
            <a:r>
              <a:rPr lang="it-IT" sz="2133" dirty="0"/>
              <a:t> da qualsiasi browser, si raggiunge la home page di Google.</a:t>
            </a:r>
          </a:p>
        </p:txBody>
      </p:sp>
      <p:sp>
        <p:nvSpPr>
          <p:cNvPr id="13" name="Oval 12"/>
          <p:cNvSpPr/>
          <p:nvPr/>
        </p:nvSpPr>
        <p:spPr>
          <a:xfrm>
            <a:off x="7847280" y="4710534"/>
            <a:ext cx="1047481" cy="21475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67"/>
          </a:p>
        </p:txBody>
      </p:sp>
      <p:pic>
        <p:nvPicPr>
          <p:cNvPr id="14" name="Picture 2" descr="http://cached.imagescaler.hbpl.co.uk/resize/scaleWidth/620/offlinehbpl.hbpl.co.uk/news/OKM/googlecropped2-2015090104505462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3195" y="1015804"/>
            <a:ext cx="1986140" cy="114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7311354" y="4456421"/>
            <a:ext cx="2902853" cy="25038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09600" y="1046923"/>
            <a:ext cx="10972800" cy="684213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4000" dirty="0">
                <a:latin typeface="Calibri" panose="020F0502020204030204" pitchFamily="34" charset="0"/>
                <a:cs typeface="Calibri" panose="020F0502020204030204" pitchFamily="34" charset="0"/>
              </a:rPr>
              <a:t>Reperire informazioni </a:t>
            </a:r>
          </a:p>
        </p:txBody>
      </p:sp>
    </p:spTree>
    <p:extLst>
      <p:ext uri="{BB962C8B-B14F-4D97-AF65-F5344CB8AC3E}">
        <p14:creationId xmlns:p14="http://schemas.microsoft.com/office/powerpoint/2010/main" val="2672059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9180" r="16192" b="6308"/>
          <a:stretch/>
        </p:blipFill>
        <p:spPr>
          <a:xfrm>
            <a:off x="4730340" y="2636670"/>
            <a:ext cx="6465989" cy="275079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cxnSp>
        <p:nvCxnSpPr>
          <p:cNvPr id="7" name="Straight Arrow Connector 6"/>
          <p:cNvCxnSpPr/>
          <p:nvPr/>
        </p:nvCxnSpPr>
        <p:spPr>
          <a:xfrm flipH="1">
            <a:off x="4012067" y="4233680"/>
            <a:ext cx="1092619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6730" t="71744" r="40308" b="5487"/>
          <a:stretch/>
        </p:blipFill>
        <p:spPr>
          <a:xfrm>
            <a:off x="4730340" y="5390879"/>
            <a:ext cx="6463397" cy="938235"/>
          </a:xfrm>
          <a:prstGeom prst="rect">
            <a:avLst/>
          </a:prstGeom>
          <a:ln>
            <a:noFill/>
          </a:ln>
        </p:spPr>
      </p:pic>
      <p:sp>
        <p:nvSpPr>
          <p:cNvPr id="11" name="Rectangle 10"/>
          <p:cNvSpPr/>
          <p:nvPr/>
        </p:nvSpPr>
        <p:spPr>
          <a:xfrm>
            <a:off x="315014" y="3063447"/>
            <a:ext cx="4113837" cy="1405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it-IT" sz="2133" dirty="0">
                <a:latin typeface="Calibri" panose="020F0502020204030204" pitchFamily="34" charset="0"/>
                <a:cs typeface="Calibri" panose="020F0502020204030204" pitchFamily="34" charset="0"/>
              </a:rPr>
              <a:t>I risultati della ricerca di Google elencati in ordine di attinenza con il tema richiesto, nonché di "popolarità".</a:t>
            </a:r>
          </a:p>
        </p:txBody>
      </p:sp>
      <p:sp>
        <p:nvSpPr>
          <p:cNvPr id="21" name="Oval 20"/>
          <p:cNvSpPr/>
          <p:nvPr/>
        </p:nvSpPr>
        <p:spPr>
          <a:xfrm>
            <a:off x="4973702" y="2563248"/>
            <a:ext cx="1496567" cy="39888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67"/>
          </a:p>
        </p:txBody>
      </p:sp>
      <p:sp>
        <p:nvSpPr>
          <p:cNvPr id="30" name="Rectangle 29"/>
          <p:cNvSpPr/>
          <p:nvPr/>
        </p:nvSpPr>
        <p:spPr>
          <a:xfrm>
            <a:off x="315014" y="1555051"/>
            <a:ext cx="4004965" cy="1405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133" b="1" dirty="0">
                <a:latin typeface="Calibri" panose="020F0502020204030204" pitchFamily="34" charset="0"/>
                <a:cs typeface="Calibri" panose="020F0502020204030204" pitchFamily="34" charset="0"/>
              </a:rPr>
              <a:t>Esempio</a:t>
            </a:r>
          </a:p>
          <a:p>
            <a:r>
              <a:rPr lang="it-IT" sz="2133" dirty="0">
                <a:latin typeface="Calibri" panose="020F0502020204030204" pitchFamily="34" charset="0"/>
                <a:cs typeface="Calibri" panose="020F0502020204030204" pitchFamily="34" charset="0"/>
              </a:rPr>
              <a:t>Cerchiamo informazioni riguardo alla </a:t>
            </a:r>
            <a:r>
              <a:rPr lang="it-IT" sz="2133" b="1" dirty="0">
                <a:latin typeface="Calibri" panose="020F0502020204030204" pitchFamily="34" charset="0"/>
                <a:cs typeface="Calibri" panose="020F0502020204030204" pitchFamily="34" charset="0"/>
              </a:rPr>
              <a:t>Divina Commedia</a:t>
            </a:r>
            <a:r>
              <a:rPr lang="it-IT" sz="2133" dirty="0">
                <a:latin typeface="Calibri" panose="020F0502020204030204" pitchFamily="34" charset="0"/>
                <a:cs typeface="Calibri" panose="020F0502020204030204" pitchFamily="34" charset="0"/>
              </a:rPr>
              <a:t> scrivendo nella barra di ricerca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 flipH="1">
            <a:off x="3974581" y="2766361"/>
            <a:ext cx="999121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315014" y="4692005"/>
            <a:ext cx="4004965" cy="1405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it-IT" sz="2133" dirty="0">
                <a:latin typeface="Calibri" panose="020F0502020204030204" pitchFamily="34" charset="0"/>
                <a:cs typeface="Calibri" panose="020F0502020204030204" pitchFamily="34" charset="0"/>
              </a:rPr>
              <a:t>I risultati molto spesso sono tantissimi: i numeri indicati in basso servono per vedere altri link nelle pagine successive. </a:t>
            </a:r>
          </a:p>
        </p:txBody>
      </p:sp>
      <p:sp>
        <p:nvSpPr>
          <p:cNvPr id="34" name="Oval 33"/>
          <p:cNvSpPr/>
          <p:nvPr/>
        </p:nvSpPr>
        <p:spPr>
          <a:xfrm>
            <a:off x="5549795" y="5390879"/>
            <a:ext cx="3243595" cy="47109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67"/>
          </a:p>
        </p:txBody>
      </p:sp>
      <p:cxnSp>
        <p:nvCxnSpPr>
          <p:cNvPr id="35" name="Straight Arrow Connector 34"/>
          <p:cNvCxnSpPr>
            <a:stCxn id="34" idx="2"/>
          </p:cNvCxnSpPr>
          <p:nvPr/>
        </p:nvCxnSpPr>
        <p:spPr>
          <a:xfrm flipH="1">
            <a:off x="4172755" y="5626427"/>
            <a:ext cx="1377040" cy="40967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Left Brace 5"/>
          <p:cNvSpPr/>
          <p:nvPr/>
        </p:nvSpPr>
        <p:spPr>
          <a:xfrm>
            <a:off x="5001052" y="3622268"/>
            <a:ext cx="207264" cy="1248585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592337" y="704816"/>
            <a:ext cx="10972800" cy="684213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4000" dirty="0">
                <a:latin typeface="Calibri" panose="020F0502020204030204" pitchFamily="34" charset="0"/>
                <a:cs typeface="Calibri" panose="020F0502020204030204" pitchFamily="34" charset="0"/>
              </a:rPr>
              <a:t>Reperire informazioni </a:t>
            </a:r>
          </a:p>
        </p:txBody>
      </p:sp>
      <p:pic>
        <p:nvPicPr>
          <p:cNvPr id="19" name="Picture 2" descr="http://cached.imagescaler.hbpl.co.uk/resize/scaleWidth/620/offlinehbpl.hbpl.co.uk/news/OKM/googlecropped2-2015090104505462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8611" y="863231"/>
            <a:ext cx="2029560" cy="114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9172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013" y="2307729"/>
            <a:ext cx="80155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Poche (o troppo generiche) </a:t>
            </a:r>
            <a:r>
              <a:rPr lang="it-IT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keyword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 possono produrre un numero esorbitante di risultati, tra cui scegliere i più rilevanti può diventare lungo e faticoso, se non impossibile</a:t>
            </a:r>
          </a:p>
          <a:p>
            <a:endParaRPr lang="it-IT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Una locuzione troppo dettagliata potrebbe non produrne nessuno...</a:t>
            </a:r>
          </a:p>
          <a:p>
            <a:endParaRPr lang="it-IT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46927" y="1729323"/>
            <a:ext cx="99836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867" b="1" dirty="0">
                <a:latin typeface="Calibri" panose="020F0502020204030204" pitchFamily="34" charset="0"/>
                <a:cs typeface="Calibri" panose="020F0502020204030204" pitchFamily="34" charset="0"/>
              </a:rPr>
              <a:t>L'efficacia </a:t>
            </a:r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della</a:t>
            </a:r>
            <a:r>
              <a:rPr lang="it-IT" sz="1867" b="1" dirty="0">
                <a:latin typeface="Calibri" panose="020F0502020204030204" pitchFamily="34" charset="0"/>
                <a:cs typeface="Calibri" panose="020F0502020204030204" pitchFamily="34" charset="0"/>
              </a:rPr>
              <a:t> ricerca dipende dalla scelta delle </a:t>
            </a:r>
            <a:r>
              <a:rPr lang="it-IT" sz="3200" b="1" dirty="0">
                <a:latin typeface="Calibri" panose="020F0502020204030204" pitchFamily="34" charset="0"/>
                <a:cs typeface="Calibri" panose="020F0502020204030204" pitchFamily="34" charset="0"/>
              </a:rPr>
              <a:t>parole-chiave!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09600" y="739403"/>
            <a:ext cx="10972800" cy="684213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0" dirty="0">
                <a:latin typeface="Calibri" panose="020F0502020204030204" pitchFamily="34" charset="0"/>
                <a:cs typeface="Calibri" panose="020F0502020204030204" pitchFamily="34" charset="0"/>
              </a:rPr>
              <a:t>Reperire informazioni </a:t>
            </a:r>
          </a:p>
        </p:txBody>
      </p:sp>
      <p:sp>
        <p:nvSpPr>
          <p:cNvPr id="11" name="Rectangle 6"/>
          <p:cNvSpPr/>
          <p:nvPr/>
        </p:nvSpPr>
        <p:spPr>
          <a:xfrm>
            <a:off x="746927" y="3756000"/>
            <a:ext cx="8338728" cy="379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867" b="1" dirty="0"/>
              <a:t>che fare?</a:t>
            </a:r>
          </a:p>
        </p:txBody>
      </p:sp>
      <p:sp>
        <p:nvSpPr>
          <p:cNvPr id="15" name="TextBox 2"/>
          <p:cNvSpPr txBox="1"/>
          <p:nvPr/>
        </p:nvSpPr>
        <p:spPr>
          <a:xfrm>
            <a:off x="723668" y="3939123"/>
            <a:ext cx="1122056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80990" indent="-380990">
              <a:buFont typeface="Arial"/>
              <a:buChar char="•"/>
            </a:pP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Pensare bene prima di formulare fa risparmiare tempo nell'esaminare i risultati</a:t>
            </a:r>
          </a:p>
          <a:p>
            <a:pPr marL="380990" indent="-380990">
              <a:buFont typeface="Arial"/>
              <a:buChar char="•"/>
            </a:pP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Usare se opportuno gli operatori logici come </a:t>
            </a:r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 o </a:t>
            </a:r>
            <a:r>
              <a:rPr lang="mr-IN" sz="2000" b="1" dirty="0">
                <a:latin typeface="Calibri" panose="020F0502020204030204" pitchFamily="34" charset="0"/>
              </a:rPr>
              <a:t>–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 (il segno meno, per escludere un termine): </a:t>
            </a:r>
          </a:p>
          <a:p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      Per esempio, la forma </a:t>
            </a:r>
            <a:r>
              <a:rPr lang="it-IT" sz="2000" i="1" dirty="0">
                <a:latin typeface="Calibri" panose="020F0502020204030204" pitchFamily="34" charset="0"/>
                <a:cs typeface="Calibri" panose="020F0502020204030204" pitchFamily="34" charset="0"/>
              </a:rPr>
              <a:t>(affitto </a:t>
            </a:r>
            <a:r>
              <a:rPr lang="it-IT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it-IT" sz="2000" i="1" dirty="0">
                <a:latin typeface="Calibri" panose="020F0502020204030204" pitchFamily="34" charset="0"/>
                <a:cs typeface="Calibri" panose="020F0502020204030204" pitchFamily="34" charset="0"/>
              </a:rPr>
              <a:t> locazione)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 produce risultati che contengono sia la parola</a:t>
            </a:r>
          </a:p>
          <a:p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lang="it-IT" sz="2000" i="1" dirty="0">
                <a:latin typeface="Calibri" panose="020F0502020204030204" pitchFamily="34" charset="0"/>
                <a:cs typeface="Calibri" panose="020F0502020204030204" pitchFamily="34" charset="0"/>
              </a:rPr>
              <a:t>affitto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 sia la parola </a:t>
            </a:r>
            <a:r>
              <a:rPr lang="it-IT" sz="2000" i="1" dirty="0">
                <a:latin typeface="Calibri" panose="020F0502020204030204" pitchFamily="34" charset="0"/>
                <a:cs typeface="Calibri" panose="020F0502020204030204" pitchFamily="34" charset="0"/>
              </a:rPr>
              <a:t>locazione</a:t>
            </a:r>
          </a:p>
          <a:p>
            <a:endParaRPr lang="it-IT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80990" indent="-380990">
              <a:buFont typeface="Arial"/>
              <a:buChar char="•"/>
            </a:pP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Mettere tra virgolette per imporre la ricerca di parole che devono essere associate in un modo ben preciso (non solo essere tutte presenti): esempio "cappotto termico" </a:t>
            </a:r>
          </a:p>
        </p:txBody>
      </p:sp>
      <p:pic>
        <p:nvPicPr>
          <p:cNvPr id="16" name="Picture 2" descr="http://cached.imagescaler.hbpl.co.uk/resize/scaleWidth/620/offlinehbpl.hbpl.co.uk/news/OKM/googlecropped2-2015090104505462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8611" y="680527"/>
            <a:ext cx="1884827" cy="114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4">
            <a:alphaModFix/>
          </a:blip>
          <a:srcRect l="1031" r="1345"/>
          <a:stretch/>
        </p:blipFill>
        <p:spPr>
          <a:xfrm>
            <a:off x="8472000" y="2307728"/>
            <a:ext cx="3537600" cy="2020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0880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s://www.seeklogo.net/wp-content/uploads/2011/02/youtube-logo-vector-400x4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3268" y="735583"/>
            <a:ext cx="144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9" b="7072"/>
          <a:stretch/>
        </p:blipFill>
        <p:spPr>
          <a:xfrm>
            <a:off x="4941769" y="2968046"/>
            <a:ext cx="6740499" cy="357465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7" name="Oval 16"/>
          <p:cNvSpPr/>
          <p:nvPr/>
        </p:nvSpPr>
        <p:spPr>
          <a:xfrm>
            <a:off x="11057889" y="2944910"/>
            <a:ext cx="480000" cy="360000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67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09600" y="771216"/>
            <a:ext cx="10972800" cy="684213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0" dirty="0">
                <a:latin typeface="Calibri" panose="020F0502020204030204" pitchFamily="34" charset="0"/>
                <a:cs typeface="Calibri" panose="020F0502020204030204" pitchFamily="34" charset="0"/>
              </a:rPr>
              <a:t>Reperire informazioni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92337" y="2968047"/>
            <a:ext cx="369971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Youtube contiene video musicali, spezzoni di film e cartoni animati, lezioni e tutorial su praticamente tutto (cucina, giardinaggio, montaggi, bricolage) etc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70883" y="5020833"/>
            <a:ext cx="420532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Per aprire la barra di ricerca, cliccare il simbolo con la lente di ingrandimento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30022" y="1538450"/>
            <a:ext cx="1147972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Se quello che cerchiamo è un video, è conveniente usare direttamente YouTube, che seleziona proprio questo tipo di contenuti. </a:t>
            </a:r>
          </a:p>
          <a:p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Si può usare la </a:t>
            </a:r>
            <a:r>
              <a:rPr lang="it-IT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app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it-IT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Youtube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, se installata, oppure accedere a </a:t>
            </a:r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www.youtube.com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 dal browser, o anche scegliere YouTube tra le opzioni di Google.</a:t>
            </a:r>
          </a:p>
        </p:txBody>
      </p:sp>
      <p:cxnSp>
        <p:nvCxnSpPr>
          <p:cNvPr id="3" name="Connettore 1 2"/>
          <p:cNvCxnSpPr>
            <a:cxnSpLocks/>
          </p:cNvCxnSpPr>
          <p:nvPr/>
        </p:nvCxnSpPr>
        <p:spPr>
          <a:xfrm flipV="1">
            <a:off x="4114800" y="3304910"/>
            <a:ext cx="6943089" cy="2101279"/>
          </a:xfrm>
          <a:prstGeom prst="line">
            <a:avLst/>
          </a:prstGeom>
          <a:ln>
            <a:solidFill>
              <a:srgbClr val="FF0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24955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upload.wikimedia.org/wikipedia/commons/thumb/b/b3/Wikipedia-logo-v2-en.svg/2000px-Wikipedia-logo-v2-en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0834" y="745798"/>
            <a:ext cx="812959" cy="901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59666" y="4457314"/>
            <a:ext cx="45612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>
              <a:spcBef>
                <a:spcPts val="4000"/>
              </a:spcBef>
              <a:buFont typeface="Arial" panose="020B0604020202020204" pitchFamily="34" charset="0"/>
              <a:buChar char="•"/>
            </a:pP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Le parole evidenziate in blu sono </a:t>
            </a:r>
            <a:r>
              <a:rPr lang="it-IT" sz="2000" i="1" dirty="0">
                <a:latin typeface="Calibri" panose="020F0502020204030204" pitchFamily="34" charset="0"/>
                <a:cs typeface="Calibri" panose="020F0502020204030204" pitchFamily="34" charset="0"/>
              </a:rPr>
              <a:t>link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 (cliccandoci sopra si va direttamente alla pagina di Wikipedia che ne parla)</a:t>
            </a:r>
          </a:p>
        </p:txBody>
      </p:sp>
      <p:pic>
        <p:nvPicPr>
          <p:cNvPr id="4" name="Picture 3"/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1" b="6349"/>
          <a:stretch/>
        </p:blipFill>
        <p:spPr>
          <a:xfrm>
            <a:off x="4920945" y="2095957"/>
            <a:ext cx="6769359" cy="3719439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359664" y="2350330"/>
            <a:ext cx="43444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Digitare nel riquadro l’argomento di interesse (una o più parole), per esempio «Mozart»</a:t>
            </a:r>
          </a:p>
        </p:txBody>
      </p:sp>
      <p:sp>
        <p:nvSpPr>
          <p:cNvPr id="14" name="Oval 13"/>
          <p:cNvSpPr/>
          <p:nvPr/>
        </p:nvSpPr>
        <p:spPr>
          <a:xfrm>
            <a:off x="11390319" y="2171276"/>
            <a:ext cx="336000" cy="252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67"/>
          </a:p>
        </p:txBody>
      </p:sp>
      <p:sp>
        <p:nvSpPr>
          <p:cNvPr id="19" name="Rectangle 18"/>
          <p:cNvSpPr/>
          <p:nvPr/>
        </p:nvSpPr>
        <p:spPr>
          <a:xfrm>
            <a:off x="359664" y="5802263"/>
            <a:ext cx="117957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Per accedere al menu «</a:t>
            </a:r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impostazioni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» si deve cliccare sui «tre puntini»: 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da qui si può cambiare la lingua, trovare una parola nel testo («</a:t>
            </a:r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Trova nella pagina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») e altro.</a:t>
            </a:r>
          </a:p>
        </p:txBody>
      </p:sp>
      <p:sp>
        <p:nvSpPr>
          <p:cNvPr id="31" name="Oval 30"/>
          <p:cNvSpPr/>
          <p:nvPr/>
        </p:nvSpPr>
        <p:spPr>
          <a:xfrm>
            <a:off x="5820223" y="3913518"/>
            <a:ext cx="336000" cy="252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67"/>
          </a:p>
        </p:txBody>
      </p:sp>
      <p:sp>
        <p:nvSpPr>
          <p:cNvPr id="36" name="Rectangle 35"/>
          <p:cNvSpPr/>
          <p:nvPr/>
        </p:nvSpPr>
        <p:spPr>
          <a:xfrm>
            <a:off x="359665" y="3437373"/>
            <a:ext cx="456127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Cliccando questo tasto si può  condividere la pagina su un Social Network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034610" y="2154977"/>
            <a:ext cx="1393877" cy="1992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  <p:cxnSp>
        <p:nvCxnSpPr>
          <p:cNvPr id="43" name="Straight Arrow Connector 42"/>
          <p:cNvCxnSpPr>
            <a:cxnSpLocks/>
          </p:cNvCxnSpPr>
          <p:nvPr/>
        </p:nvCxnSpPr>
        <p:spPr>
          <a:xfrm flipH="1" flipV="1">
            <a:off x="3907808" y="3691369"/>
            <a:ext cx="1876401" cy="343358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cxnSpLocks/>
          </p:cNvCxnSpPr>
          <p:nvPr/>
        </p:nvCxnSpPr>
        <p:spPr>
          <a:xfrm flipH="1" flipV="1">
            <a:off x="4470858" y="4800413"/>
            <a:ext cx="1071689" cy="202325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cxnSpLocks/>
          </p:cNvCxnSpPr>
          <p:nvPr/>
        </p:nvCxnSpPr>
        <p:spPr>
          <a:xfrm flipH="1">
            <a:off x="4612105" y="2402202"/>
            <a:ext cx="469804" cy="124430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8737601" y="2427800"/>
            <a:ext cx="2844801" cy="3650513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itle 1"/>
          <p:cNvSpPr txBox="1">
            <a:spLocks/>
          </p:cNvSpPr>
          <p:nvPr/>
        </p:nvSpPr>
        <p:spPr>
          <a:xfrm>
            <a:off x="609600" y="743011"/>
            <a:ext cx="10972800" cy="684213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0" dirty="0">
                <a:latin typeface="Calibri" panose="020F0502020204030204" pitchFamily="34" charset="0"/>
                <a:cs typeface="Calibri" panose="020F0502020204030204" pitchFamily="34" charset="0"/>
              </a:rPr>
              <a:t>Reperire informazioni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54270" y="1648098"/>
            <a:ext cx="108834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Digitando da un qualsiasi browser, il link </a:t>
            </a:r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www.wikipedia.it </a:t>
            </a:r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si</a:t>
            </a:r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può consultare l’Enciclopedia telematica. </a:t>
            </a:r>
          </a:p>
        </p:txBody>
      </p:sp>
    </p:spTree>
    <p:extLst>
      <p:ext uri="{BB962C8B-B14F-4D97-AF65-F5344CB8AC3E}">
        <p14:creationId xmlns:p14="http://schemas.microsoft.com/office/powerpoint/2010/main" val="14210013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1224</TotalTime>
  <Words>679</Words>
  <Application>Microsoft Office PowerPoint</Application>
  <PresentationFormat>Widescreen</PresentationFormat>
  <Paragraphs>51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PowerPoint Presentation</vt:lpstr>
      <vt:lpstr>Reperire informazioni</vt:lpstr>
      <vt:lpstr>Reperire informazioni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Bianchi, Francesca</dc:creator>
  <cp:lastModifiedBy>Bottegal, Fabio (Partner Business Manager)</cp:lastModifiedBy>
  <cp:revision>72</cp:revision>
  <dcterms:modified xsi:type="dcterms:W3CDTF">2023-01-05T15:17:54Z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0x0101004D9C885721592749BEBFA1B071E9EF6D</vt:lpwstr>
  </property>
</Properties>
</file>