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erio, Martina" initials="BM" lastIdx="10" clrIdx="0">
    <p:extLst>
      <p:ext uri="{19B8F6BF-5375-455C-9EA6-DF929625EA0E}">
        <p15:presenceInfo xmlns:p15="http://schemas.microsoft.com/office/powerpoint/2012/main" userId="Ballerio, Martina" providerId="None"/>
      </p:ext>
    </p:extLst>
  </p:cmAuthor>
  <p:cmAuthor id="2" name="Chiarella, Mattia" initials="CM" lastIdx="3" clrIdx="1">
    <p:extLst>
      <p:ext uri="{19B8F6BF-5375-455C-9EA6-DF929625EA0E}">
        <p15:presenceInfo xmlns:p15="http://schemas.microsoft.com/office/powerpoint/2012/main" userId="Chiarella, Matt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57" autoAdjust="0"/>
  </p:normalViewPr>
  <p:slideViewPr>
    <p:cSldViewPr snapToGrid="0" snapToObjects="1">
      <p:cViewPr varScale="1">
        <p:scale>
          <a:sx n="115" d="100"/>
          <a:sy n="115" d="100"/>
        </p:scale>
        <p:origin x="396" y="102"/>
      </p:cViewPr>
      <p:guideLst>
        <p:guide orient="horz" pos="958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egal, Fabio (Partner Business Manager)" userId="8963e140-029c-4fd9-82ce-dfe002c8afb4" providerId="ADAL" clId="{D6D9BDDC-5AB3-4558-B9E3-CFBAB60D3841}"/>
    <pc:docChg chg="addSld modSld modMainMaster">
      <pc:chgData name="Bottegal, Fabio (Partner Business Manager)" userId="8963e140-029c-4fd9-82ce-dfe002c8afb4" providerId="ADAL" clId="{D6D9BDDC-5AB3-4558-B9E3-CFBAB60D3841}" dt="2023-01-05T16:20:57.246" v="4" actId="20577"/>
      <pc:docMkLst>
        <pc:docMk/>
      </pc:docMkLst>
      <pc:sldChg chg="add">
        <pc:chgData name="Bottegal, Fabio (Partner Business Manager)" userId="8963e140-029c-4fd9-82ce-dfe002c8afb4" providerId="ADAL" clId="{D6D9BDDC-5AB3-4558-B9E3-CFBAB60D3841}" dt="2023-01-05T16:20:18.720" v="0"/>
        <pc:sldMkLst>
          <pc:docMk/>
          <pc:sldMk cId="2586705319" sldId="256"/>
        </pc:sldMkLst>
      </pc:sldChg>
      <pc:sldMasterChg chg="modSp mod">
        <pc:chgData name="Bottegal, Fabio (Partner Business Manager)" userId="8963e140-029c-4fd9-82ce-dfe002c8afb4" providerId="ADAL" clId="{D6D9BDDC-5AB3-4558-B9E3-CFBAB60D3841}" dt="2023-01-05T16:20:57.246" v="4" actId="20577"/>
        <pc:sldMasterMkLst>
          <pc:docMk/>
          <pc:sldMasterMk cId="0" sldId="2147483648"/>
        </pc:sldMasterMkLst>
        <pc:spChg chg="mod">
          <ac:chgData name="Bottegal, Fabio (Partner Business Manager)" userId="8963e140-029c-4fd9-82ce-dfe002c8afb4" providerId="ADAL" clId="{D6D9BDDC-5AB3-4558-B9E3-CFBAB60D3841}" dt="2023-01-05T16:20:47.914" v="2" actId="20577"/>
          <ac:spMkLst>
            <pc:docMk/>
            <pc:sldMasterMk cId="0" sldId="2147483648"/>
            <ac:spMk id="9" creationId="{C2B80BCB-8D6A-4F0F-9F2C-96784C4811C3}"/>
          </ac:spMkLst>
        </pc:spChg>
        <pc:spChg chg="mod">
          <ac:chgData name="Bottegal, Fabio (Partner Business Manager)" userId="8963e140-029c-4fd9-82ce-dfe002c8afb4" providerId="ADAL" clId="{D6D9BDDC-5AB3-4558-B9E3-CFBAB60D3841}" dt="2023-01-05T16:20:57.246" v="4" actId="20577"/>
          <ac:spMkLst>
            <pc:docMk/>
            <pc:sldMasterMk cId="0" sldId="2147483648"/>
            <ac:spMk id="11" creationId="{E8BC1667-CBE1-4184-A927-8C65A578D335}"/>
          </ac:spMkLst>
        </pc:spChg>
        <pc:picChg chg="mod">
          <ac:chgData name="Bottegal, Fabio (Partner Business Manager)" userId="8963e140-029c-4fd9-82ce-dfe002c8afb4" providerId="ADAL" clId="{D6D9BDDC-5AB3-4558-B9E3-CFBAB60D3841}" dt="2023-01-05T16:20:43.655" v="1" actId="14826"/>
          <ac:picMkLst>
            <pc:docMk/>
            <pc:sldMasterMk cId="0" sldId="2147483648"/>
            <ac:picMk id="8" creationId="{F97E4EE8-F443-424C-91C0-77FC2F69557B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494547508186899"/>
          <c:y val="0.23410916554946601"/>
          <c:w val="0.50778930303990599"/>
          <c:h val="0.72597023557868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rgbClr val="002060"/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5.15995872033024E-3"/>
                  <c:y val="1.197617966155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F-44DD-BE66-3A20B3267219}"/>
                </c:ext>
              </c:extLst>
            </c:dLbl>
            <c:dLbl>
              <c:idx val="1"/>
              <c:layout>
                <c:manualLayout>
                  <c:x val="-1.28998968008257E-2"/>
                  <c:y val="1.596823954874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3F-44DD-BE66-3A20B3267219}"/>
                </c:ext>
              </c:extLst>
            </c:dLbl>
            <c:dLbl>
              <c:idx val="3"/>
              <c:layout>
                <c:manualLayout>
                  <c:x val="-2.57997936016512E-3"/>
                  <c:y val="1.996029943592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3F-44DD-BE66-3A20B3267219}"/>
                </c:ext>
              </c:extLst>
            </c:dLbl>
            <c:dLbl>
              <c:idx val="5"/>
              <c:layout>
                <c:manualLayout>
                  <c:x val="0"/>
                  <c:y val="4.6183102911772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3F-44DD-BE66-3A20B3267219}"/>
                </c:ext>
              </c:extLst>
            </c:dLbl>
            <c:dLbl>
              <c:idx val="6"/>
              <c:layout>
                <c:manualLayout>
                  <c:x val="-1.07211237120168E-16"/>
                  <c:y val="4.6183102911772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3F-44DD-BE66-3A20B3267219}"/>
                </c:ext>
              </c:extLst>
            </c:dLbl>
            <c:dLbl>
              <c:idx val="8"/>
              <c:layout>
                <c:manualLayout>
                  <c:x val="0"/>
                  <c:y val="1.596823954874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3F-44DD-BE66-3A20B3267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Notizie di attualità</c:v>
                </c:pt>
                <c:pt idx="1">
                  <c:v>Informazioni utili (es. orario treni)</c:v>
                </c:pt>
                <c:pt idx="2">
                  <c:v>Politica</c:v>
                </c:pt>
                <c:pt idx="3">
                  <c:v>Informazioni locali</c:v>
                </c:pt>
                <c:pt idx="4">
                  <c:v>Turismo/viaggi</c:v>
                </c:pt>
                <c:pt idx="5">
                  <c:v>Informazioni commerciali (prodotti e servizi)</c:v>
                </c:pt>
                <c:pt idx="6">
                  <c:v>Sport</c:v>
                </c:pt>
                <c:pt idx="7">
                  <c:v>Servizi bancari</c:v>
                </c:pt>
                <c:pt idx="8">
                  <c:v>Alimentazione/Cucina</c:v>
                </c:pt>
                <c:pt idx="9">
                  <c:v>Salute/Medicina</c:v>
                </c:pt>
              </c:strCache>
            </c:strRef>
          </c:cat>
          <c:val>
            <c:numRef>
              <c:f>Foglio1!$B$2:$B$11</c:f>
              <c:numCache>
                <c:formatCode>0</c:formatCode>
                <c:ptCount val="10"/>
                <c:pt idx="0">
                  <c:v>54.6</c:v>
                </c:pt>
                <c:pt idx="1">
                  <c:v>41</c:v>
                </c:pt>
                <c:pt idx="2">
                  <c:v>10</c:v>
                </c:pt>
                <c:pt idx="3">
                  <c:v>32.9</c:v>
                </c:pt>
                <c:pt idx="4">
                  <c:v>26.3</c:v>
                </c:pt>
                <c:pt idx="5">
                  <c:v>16.100000000000001</c:v>
                </c:pt>
                <c:pt idx="6">
                  <c:v>20.399999999999999</c:v>
                </c:pt>
                <c:pt idx="7">
                  <c:v>21.7</c:v>
                </c:pt>
                <c:pt idx="8">
                  <c:v>30.7</c:v>
                </c:pt>
                <c:pt idx="9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3F-44DD-BE66-3A20B326721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Tot. Popolazione</c:v>
                </c:pt>
              </c:strCache>
            </c:strRef>
          </c:tx>
          <c:spPr>
            <a:solidFill>
              <a:srgbClr val="C00000"/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-9.0299277605779098E-3"/>
                  <c:y val="-1.3971580934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10835913312703E-2"/>
                      <c:h val="6.7146447302452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73F-44DD-BE66-3A20B3267219}"/>
                </c:ext>
              </c:extLst>
            </c:dLbl>
            <c:dLbl>
              <c:idx val="2"/>
              <c:layout>
                <c:manualLayout>
                  <c:x val="-4.4146087776179696E-3"/>
                  <c:y val="-9.0666909752727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053663570691E-2"/>
                      <c:h val="5.91623275280818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73F-44DD-BE66-3A20B3267219}"/>
                </c:ext>
              </c:extLst>
            </c:dLbl>
            <c:dLbl>
              <c:idx val="3"/>
              <c:layout>
                <c:manualLayout>
                  <c:x val="2.06398348813208E-2"/>
                  <c:y val="7.31869191368570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3F-44DD-BE66-3A20B3267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Notizie di attualità</c:v>
                </c:pt>
                <c:pt idx="1">
                  <c:v>Informazioni utili (es. orario treni)</c:v>
                </c:pt>
                <c:pt idx="2">
                  <c:v>Politica</c:v>
                </c:pt>
                <c:pt idx="3">
                  <c:v>Informazioni locali</c:v>
                </c:pt>
                <c:pt idx="4">
                  <c:v>Turismo/viaggi</c:v>
                </c:pt>
                <c:pt idx="5">
                  <c:v>Informazioni commerciali (prodotti e servizi)</c:v>
                </c:pt>
                <c:pt idx="6">
                  <c:v>Sport</c:v>
                </c:pt>
                <c:pt idx="7">
                  <c:v>Servizi bancari</c:v>
                </c:pt>
                <c:pt idx="8">
                  <c:v>Alimentazione/Cucina</c:v>
                </c:pt>
                <c:pt idx="9">
                  <c:v>Salute/Medicina</c:v>
                </c:pt>
              </c:strCache>
            </c:strRef>
          </c:cat>
          <c:val>
            <c:numRef>
              <c:f>Foglio1!$C$2:$C$11</c:f>
              <c:numCache>
                <c:formatCode>0</c:formatCode>
                <c:ptCount val="10"/>
                <c:pt idx="0">
                  <c:v>50.1</c:v>
                </c:pt>
                <c:pt idx="1">
                  <c:v>41.6</c:v>
                </c:pt>
                <c:pt idx="2">
                  <c:v>7.3</c:v>
                </c:pt>
                <c:pt idx="3">
                  <c:v>34.9</c:v>
                </c:pt>
                <c:pt idx="4">
                  <c:v>29.29999999999999</c:v>
                </c:pt>
                <c:pt idx="5">
                  <c:v>19.399999999999999</c:v>
                </c:pt>
                <c:pt idx="6">
                  <c:v>24.7</c:v>
                </c:pt>
                <c:pt idx="7">
                  <c:v>23.7</c:v>
                </c:pt>
                <c:pt idx="8">
                  <c:v>28.4</c:v>
                </c:pt>
                <c:pt idx="9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3F-44DD-BE66-3A20B3267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732920"/>
        <c:axId val="248733312"/>
      </c:barChart>
      <c:catAx>
        <c:axId val="2487329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  <a:latin typeface="+mn-lt"/>
                <a:cs typeface="Akkurat bold"/>
              </a:defRPr>
            </a:pPr>
            <a:endParaRPr lang="en-US"/>
          </a:p>
        </c:txPr>
        <c:crossAx val="248733312"/>
        <c:crosses val="autoZero"/>
        <c:auto val="1"/>
        <c:lblAlgn val="ctr"/>
        <c:lblOffset val="100"/>
        <c:noMultiLvlLbl val="0"/>
      </c:catAx>
      <c:valAx>
        <c:axId val="248733312"/>
        <c:scaling>
          <c:orientation val="minMax"/>
        </c:scaling>
        <c:delete val="0"/>
        <c:axPos val="t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248732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729350007719601"/>
          <c:y val="6.7865018082145304E-2"/>
          <c:w val="0.33769349845201202"/>
          <c:h val="7.7880059032192694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+mn-lt"/>
              <a:cs typeface="Akkurat bold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A884-5E1A-453C-A75F-9F2D792D9685}" type="datetimeFigureOut">
              <a:rPr lang="it-IT" smtClean="0"/>
              <a:t>05/01/2023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2C00-7C08-4B63-8EB2-0869EBD4FE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6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25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0E1DE08-C7AE-4A7D-94F1-7D94E17D89B2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323"/>
            <a:ext cx="10972800" cy="4164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874CDB-AA43-49E1-8E83-4A88709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1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103320E-9F2E-4F5F-9AA6-E261742CA5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26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E4EE8-F443-424C-91C0-77FC2F695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45" y="206158"/>
            <a:ext cx="2102759" cy="702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80BCB-8D6A-4F0F-9F2C-96784C4811C3}"/>
              </a:ext>
            </a:extLst>
          </p:cNvPr>
          <p:cNvSpPr txBox="1"/>
          <p:nvPr userDrawn="1"/>
        </p:nvSpPr>
        <p:spPr>
          <a:xfrm>
            <a:off x="245222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Copyright © 2023 ABC Digital. All rights reserved.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C1667-CBE1-4184-A927-8C65A578D335}"/>
              </a:ext>
            </a:extLst>
          </p:cNvPr>
          <p:cNvSpPr txBox="1"/>
          <p:nvPr userDrawn="1"/>
        </p:nvSpPr>
        <p:spPr>
          <a:xfrm>
            <a:off x="7937788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06 - la lettura online  - </a:t>
            </a:r>
            <a:fld id="{5D63BD57-6C96-4F79-AB1B-4CB194D6480A}" type="slidenum">
              <a:rPr kumimoji="0" lang="it-IT" sz="11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‹#›</a:t>
            </a:fld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ole24ore.com/finanza-e-mercati.s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rey-panthers.it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rey-panthers.it/registrat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panthers" TargetMode="External"/><Relationship Id="rId2" Type="http://schemas.openxmlformats.org/officeDocument/2006/relationships/hyperlink" Target="http://www.facebook.com/GreyPanthers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B3F32A-DF82-4BA3-977A-A5659958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14" y="858"/>
            <a:ext cx="11428571" cy="6857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23DE-4DC3-4C3A-AE58-D08D864898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70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4FF62F2-5388-4D1A-B4A7-23105A73069B}"/>
              </a:ext>
            </a:extLst>
          </p:cNvPr>
          <p:cNvSpPr txBox="1">
            <a:spLocks/>
          </p:cNvSpPr>
          <p:nvPr/>
        </p:nvSpPr>
        <p:spPr>
          <a:xfrm>
            <a:off x="2371285" y="628956"/>
            <a:ext cx="9038481" cy="62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it-IT" sz="3600" dirty="0"/>
              <a:t>f) Collegamenti multimediali e approfondimenti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28EA27-81C1-401D-9274-267ED0DAA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5"/>
          <a:stretch/>
        </p:blipFill>
        <p:spPr>
          <a:xfrm>
            <a:off x="1537130" y="1584175"/>
            <a:ext cx="3687097" cy="4938662"/>
          </a:xfrm>
          <a:prstGeom prst="rect">
            <a:avLst/>
          </a:prstGeom>
          <a:ln w="12700">
            <a:solidFill>
              <a:srgbClr val="9411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0DBFCD-929B-4600-BE6C-E0ABDAC09B7B}"/>
              </a:ext>
            </a:extLst>
          </p:cNvPr>
          <p:cNvSpPr txBox="1"/>
          <p:nvPr/>
        </p:nvSpPr>
        <p:spPr>
          <a:xfrm>
            <a:off x="2368100" y="5095192"/>
            <a:ext cx="624060" cy="511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8" name="Immagine 7">
            <a:hlinkClick r:id="rId3"/>
            <a:extLst>
              <a:ext uri="{FF2B5EF4-FFF2-40B4-BE49-F238E27FC236}">
                <a16:creationId xmlns:a16="http://schemas.microsoft.com/office/drawing/2014/main" id="{2378C6BD-D872-4C51-865A-C8BADBCDDC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670" y="3504054"/>
            <a:ext cx="4793212" cy="3004129"/>
          </a:xfrm>
          <a:prstGeom prst="rect">
            <a:avLst/>
          </a:prstGeom>
          <a:ln w="12700">
            <a:solidFill>
              <a:srgbClr val="941100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3C5BE4-2159-476A-B0F5-5A3888BB4057}"/>
              </a:ext>
            </a:extLst>
          </p:cNvPr>
          <p:cNvSpPr txBox="1"/>
          <p:nvPr/>
        </p:nvSpPr>
        <p:spPr>
          <a:xfrm>
            <a:off x="3531632" y="2517467"/>
            <a:ext cx="571939" cy="4649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0" name="Immagine 9" descr="Schermata 2016-04-05 alle 17.10.38.png">
            <a:extLst>
              <a:ext uri="{FF2B5EF4-FFF2-40B4-BE49-F238E27FC236}">
                <a16:creationId xmlns:a16="http://schemas.microsoft.com/office/drawing/2014/main" id="{5835312C-1C68-463E-97A3-47819B452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9" t="-2309"/>
          <a:stretch/>
        </p:blipFill>
        <p:spPr>
          <a:xfrm>
            <a:off x="6967775" y="2424213"/>
            <a:ext cx="686468" cy="651456"/>
          </a:xfrm>
          <a:prstGeom prst="rect">
            <a:avLst/>
          </a:prstGeom>
          <a:ln w="38100">
            <a:solidFill>
              <a:srgbClr val="941100"/>
            </a:solidFill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676DBA8-8F71-4380-878F-B4B397B7DA83}"/>
              </a:ext>
            </a:extLst>
          </p:cNvPr>
          <p:cNvCxnSpPr/>
          <p:nvPr/>
        </p:nvCxnSpPr>
        <p:spPr>
          <a:xfrm flipH="1">
            <a:off x="2992160" y="5201833"/>
            <a:ext cx="2408826" cy="0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E07572C-9F56-4575-A030-F56A93AE1FAD}"/>
              </a:ext>
            </a:extLst>
          </p:cNvPr>
          <p:cNvCxnSpPr/>
          <p:nvPr/>
        </p:nvCxnSpPr>
        <p:spPr>
          <a:xfrm flipH="1">
            <a:off x="4103571" y="2749941"/>
            <a:ext cx="2831218" cy="0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B20A77A7-C16F-485A-8C9F-F5E193320933}"/>
              </a:ext>
            </a:extLst>
          </p:cNvPr>
          <p:cNvSpPr txBox="1"/>
          <p:nvPr/>
        </p:nvSpPr>
        <p:spPr>
          <a:xfrm>
            <a:off x="6182383" y="1449555"/>
            <a:ext cx="498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alcuni casi compare il simbolo cerchiato che consente di passare ad un approfondimento ulteriore dell’articolo.</a:t>
            </a:r>
          </a:p>
        </p:txBody>
      </p:sp>
    </p:spTree>
    <p:extLst>
      <p:ext uri="{BB962C8B-B14F-4D97-AF65-F5344CB8AC3E}">
        <p14:creationId xmlns:p14="http://schemas.microsoft.com/office/powerpoint/2010/main" val="243521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AA377FC4-5F98-4BB9-8DB4-472F0D4ADA41}"/>
              </a:ext>
            </a:extLst>
          </p:cNvPr>
          <p:cNvSpPr txBox="1">
            <a:spLocks/>
          </p:cNvSpPr>
          <p:nvPr/>
        </p:nvSpPr>
        <p:spPr>
          <a:xfrm>
            <a:off x="731520" y="950228"/>
            <a:ext cx="10755086" cy="63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g) Archivio delle diverse edizioni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5E73A1-088C-4DB2-95D4-47910ED20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413" y="2828835"/>
            <a:ext cx="2317874" cy="3490177"/>
          </a:xfrm>
          <a:prstGeom prst="rect">
            <a:avLst/>
          </a:prstGeom>
          <a:ln w="12700">
            <a:solidFill>
              <a:srgbClr val="941100"/>
            </a:solidFill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2E5C8E7-4159-4F1F-BCF4-D39B67953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029" y="1825402"/>
            <a:ext cx="5867400" cy="44361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ED899B3-B1CA-48D9-A41D-1D7DD9A405FE}"/>
              </a:ext>
            </a:extLst>
          </p:cNvPr>
          <p:cNvSpPr/>
          <p:nvPr/>
        </p:nvSpPr>
        <p:spPr>
          <a:xfrm>
            <a:off x="5125700" y="1742101"/>
            <a:ext cx="461175" cy="331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BB18640-6A76-4AA1-9ADF-9DD95CE8F26B}"/>
              </a:ext>
            </a:extLst>
          </p:cNvPr>
          <p:cNvSpPr txBox="1"/>
          <p:nvPr/>
        </p:nvSpPr>
        <p:spPr>
          <a:xfrm>
            <a:off x="5706144" y="2828835"/>
            <a:ext cx="4508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Alcuni quotidiani, come per esempio il Corriere della Sera, hanno anche una voce di menu «ARCHIVIO» che consente di salvare in un archivio personale gli articoli letti.</a:t>
            </a:r>
          </a:p>
        </p:txBody>
      </p:sp>
    </p:spTree>
    <p:extLst>
      <p:ext uri="{BB962C8B-B14F-4D97-AF65-F5344CB8AC3E}">
        <p14:creationId xmlns:p14="http://schemas.microsoft.com/office/powerpoint/2010/main" val="293751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7F1A6DE-59A9-4E15-B970-31ECE40F741C}"/>
              </a:ext>
            </a:extLst>
          </p:cNvPr>
          <p:cNvSpPr txBox="1">
            <a:spLocks/>
          </p:cNvSpPr>
          <p:nvPr/>
        </p:nvSpPr>
        <p:spPr>
          <a:xfrm>
            <a:off x="722812" y="1811623"/>
            <a:ext cx="10746378" cy="75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1600" dirty="0"/>
              <a:t>E dopo aver navigato tra le pagine di un quotidiano on line passiamo ad una rivista on line pensata e fatta per gli Over50:  </a:t>
            </a:r>
            <a:r>
              <a:rPr lang="it-IT" sz="1800" b="1" dirty="0">
                <a:solidFill>
                  <a:srgbClr val="C00000"/>
                </a:solidFill>
                <a:hlinkClick r:id="rId2"/>
              </a:rPr>
              <a:t>www.grey-panthers.it</a:t>
            </a:r>
            <a:br>
              <a:rPr lang="it-IT" sz="1600" b="1" dirty="0"/>
            </a:br>
            <a:endParaRPr lang="it-IT" sz="16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C0775D4-403C-49A2-9A8D-A8F67E47BAB6}"/>
              </a:ext>
            </a:extLst>
          </p:cNvPr>
          <p:cNvSpPr txBox="1">
            <a:spLocks/>
          </p:cNvSpPr>
          <p:nvPr/>
        </p:nvSpPr>
        <p:spPr>
          <a:xfrm>
            <a:off x="722812" y="1215521"/>
            <a:ext cx="10746378" cy="474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latin typeface="+mn-lt"/>
              </a:rPr>
              <a:t>Rivista on line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257E04-9092-4F00-8040-CC35A32AA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40" y="2645781"/>
            <a:ext cx="6187997" cy="328737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E90ADF5-F54E-4373-91F4-9FF4A7C474AA}"/>
              </a:ext>
            </a:extLst>
          </p:cNvPr>
          <p:cNvSpPr txBox="1"/>
          <p:nvPr/>
        </p:nvSpPr>
        <p:spPr>
          <a:xfrm>
            <a:off x="7329747" y="2689723"/>
            <a:ext cx="3773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Nata nel 2008 e riservata agli over50, questa rivista offre articoli, informazioni, riflessioni  e news  ad aggiornamento quotidiano.</a:t>
            </a:r>
          </a:p>
          <a:p>
            <a:pPr algn="just"/>
            <a:r>
              <a:rPr lang="it-IT" dirty="0"/>
              <a:t>Il mondo a 360°, osservato con occhi di senior che hanno già molto visto, letto e viaggiato, ma sono ancora ricchi di interessi e curiosità.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Una rivista pratica, facile da leggere, informata, credibile e gratuita.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6628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27D15CC0-6B41-4A5A-8872-5A8CDC0FB1D6}"/>
              </a:ext>
            </a:extLst>
          </p:cNvPr>
          <p:cNvSpPr txBox="1">
            <a:spLocks/>
          </p:cNvSpPr>
          <p:nvPr/>
        </p:nvSpPr>
        <p:spPr>
          <a:xfrm>
            <a:off x="2150402" y="2520012"/>
            <a:ext cx="4441808" cy="32239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hangingPunct="1"/>
            <a:r>
              <a:rPr lang="it-IT" sz="1600"/>
              <a:t>E’ richiesta solo una </a:t>
            </a:r>
            <a:r>
              <a:rPr lang="it-IT" sz="1600">
                <a:hlinkClick r:id="rId2"/>
              </a:rPr>
              <a:t>registrazione</a:t>
            </a:r>
            <a:r>
              <a:rPr lang="it-IT" sz="1600"/>
              <a:t> di cortesia per aver accesso a tutti gli articoli, alle rubriche, ai forum e per ricevere la newsletter mensile con tante informazioni utili.</a:t>
            </a:r>
          </a:p>
          <a:p>
            <a:pPr algn="just" hangingPunct="1"/>
            <a:r>
              <a:rPr lang="it-IT" sz="1600"/>
              <a:t>Dopo aver compilato la scheda che si è aperta cliccando dal menu in alto a destra la voce «Registrati», biasogna controllare tra propria mail.</a:t>
            </a:r>
          </a:p>
          <a:p>
            <a:pPr algn="just" hangingPunct="1"/>
            <a:r>
              <a:rPr lang="it-IT" sz="1600"/>
              <a:t>Ci sarà una mail che vi chiederà di cliccare su un link per completare la registrazione. </a:t>
            </a:r>
          </a:p>
          <a:p>
            <a:pPr algn="just" hangingPunct="1"/>
            <a:r>
              <a:rPr lang="it-IT" sz="1600"/>
              <a:t>Cliccate e da quel momento, potrete leggere ovunque all’interno della rivista.</a:t>
            </a:r>
          </a:p>
          <a:p>
            <a:pPr algn="just" hangingPunct="1"/>
            <a:endParaRPr lang="it-IT" sz="1600"/>
          </a:p>
          <a:p>
            <a:pPr algn="just" hangingPunct="1"/>
            <a:endParaRPr lang="it-IT" sz="1600"/>
          </a:p>
          <a:p>
            <a:pPr algn="just" hangingPunct="1"/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BBB088-128F-4D61-9509-57D1B51EB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752" y="1402794"/>
            <a:ext cx="2865577" cy="511149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73B3B53-B810-4A31-8496-BBD91B44C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402" y="962103"/>
            <a:ext cx="5073285" cy="1348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9A85DA0-7F44-4343-8E25-ACFF1A5BDFE3}"/>
              </a:ext>
            </a:extLst>
          </p:cNvPr>
          <p:cNvSpPr/>
          <p:nvPr/>
        </p:nvSpPr>
        <p:spPr>
          <a:xfrm>
            <a:off x="5607766" y="980224"/>
            <a:ext cx="704088" cy="469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70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D6E1440-1A30-481E-8000-E4F0366CF726}"/>
              </a:ext>
            </a:extLst>
          </p:cNvPr>
          <p:cNvSpPr txBox="1">
            <a:spLocks/>
          </p:cNvSpPr>
          <p:nvPr/>
        </p:nvSpPr>
        <p:spPr>
          <a:xfrm>
            <a:off x="696686" y="785270"/>
            <a:ext cx="10816045" cy="7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>
                <a:cs typeface="Akkurat bold"/>
              </a:rPr>
              <a:t>Poche parole chiave che svelano le sezioni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E78E683A-2381-46E5-BF34-6E4170F98968}"/>
              </a:ext>
            </a:extLst>
          </p:cNvPr>
          <p:cNvSpPr txBox="1">
            <a:spLocks/>
          </p:cNvSpPr>
          <p:nvPr/>
        </p:nvSpPr>
        <p:spPr>
          <a:xfrm>
            <a:off x="7908489" y="2058801"/>
            <a:ext cx="2377938" cy="4225621"/>
          </a:xfrm>
          <a:prstGeom prst="rect">
            <a:avLst/>
          </a:prstGeom>
          <a:ln>
            <a:solidFill>
              <a:srgbClr val="941100"/>
            </a:solidFill>
          </a:ln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it-IT" sz="1600" dirty="0"/>
              <a:t>Nella homepage del sito  in alto, c’è un riquadro bordeaux con le scritte in bianco che aprono le varie sezioni: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OUTDOOR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IDEAS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WELLNESS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GREEN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BUSINESS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TECHNOLOGY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CASA</a:t>
            </a:r>
          </a:p>
          <a:p>
            <a:pPr hangingPunct="1"/>
            <a:r>
              <a:rPr lang="it-IT" sz="1600" b="1" dirty="0">
                <a:solidFill>
                  <a:srgbClr val="C00000"/>
                </a:solidFill>
              </a:rPr>
              <a:t>FOOD</a:t>
            </a:r>
          </a:p>
        </p:txBody>
      </p:sp>
      <p:pic>
        <p:nvPicPr>
          <p:cNvPr id="7" name="Immagine 6" descr="Schermata 2016-03-23 alle 09.55.47.png">
            <a:extLst>
              <a:ext uri="{FF2B5EF4-FFF2-40B4-BE49-F238E27FC236}">
                <a16:creationId xmlns:a16="http://schemas.microsoft.com/office/drawing/2014/main" id="{74B57BC4-B28E-44C1-BC96-2A9AE6BDB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99" y="1671381"/>
            <a:ext cx="7534656" cy="293014"/>
          </a:xfrm>
          <a:prstGeom prst="rect">
            <a:avLst/>
          </a:prstGeom>
        </p:spPr>
      </p:pic>
      <p:pic>
        <p:nvPicPr>
          <p:cNvPr id="8" name="Immagine 7" descr="Schermata 2016-03-09 alle 18.12.54.png">
            <a:extLst>
              <a:ext uri="{FF2B5EF4-FFF2-40B4-BE49-F238E27FC236}">
                <a16:creationId xmlns:a16="http://schemas.microsoft.com/office/drawing/2014/main" id="{541A857C-4C80-4947-9065-B657F21F1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99" y="1964395"/>
            <a:ext cx="4580155" cy="44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10D03A6-B06C-48FD-834E-0E011443695A}"/>
              </a:ext>
            </a:extLst>
          </p:cNvPr>
          <p:cNvSpPr txBox="1">
            <a:spLocks/>
          </p:cNvSpPr>
          <p:nvPr/>
        </p:nvSpPr>
        <p:spPr>
          <a:xfrm>
            <a:off x="1905573" y="785270"/>
            <a:ext cx="8380854" cy="7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>
                <a:cs typeface="Akkurat bold"/>
              </a:rPr>
              <a:t>Poche parole chiave che svelano le sezioni</a:t>
            </a:r>
            <a:endParaRPr lang="it-IT" sz="3600" dirty="0">
              <a:cs typeface="Akkurat bold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67F4784-7B90-4342-B439-FDD640426A54}"/>
              </a:ext>
            </a:extLst>
          </p:cNvPr>
          <p:cNvSpPr txBox="1">
            <a:spLocks/>
          </p:cNvSpPr>
          <p:nvPr/>
        </p:nvSpPr>
        <p:spPr>
          <a:xfrm>
            <a:off x="2127181" y="1579794"/>
            <a:ext cx="7937637" cy="4575429"/>
          </a:xfrm>
          <a:prstGeom prst="rect">
            <a:avLst/>
          </a:prstGeom>
          <a:ln>
            <a:solidFill>
              <a:srgbClr val="941100"/>
            </a:solidFill>
          </a:ln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it-IT" sz="1600" dirty="0"/>
              <a:t>Le sezioni della homepage del sito sono le seguenti:</a:t>
            </a:r>
          </a:p>
          <a:p>
            <a:pPr hangingPunct="1"/>
            <a:endParaRPr lang="it-IT" sz="1600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OUTDOOR:  </a:t>
            </a:r>
            <a:r>
              <a:rPr lang="it-IT" sz="1600" dirty="0"/>
              <a:t>area dedicata al Cinema, Mostre, Spettacolo, Viaggi</a:t>
            </a:r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IDEAS: </a:t>
            </a:r>
            <a:r>
              <a:rPr lang="it-IT" sz="1600" dirty="0"/>
              <a:t>area dedicata a Letture, Libri, Musica e Pensieri</a:t>
            </a:r>
            <a:endParaRPr lang="it-IT" sz="1600" b="1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WELLNESS:</a:t>
            </a:r>
            <a:r>
              <a:rPr lang="it-IT" sz="1600" b="1" dirty="0"/>
              <a:t> </a:t>
            </a:r>
            <a:r>
              <a:rPr lang="it-IT" sz="1600" dirty="0"/>
              <a:t>area dedicata al Fitness, Salute, Sport, Terme</a:t>
            </a:r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GREEN: </a:t>
            </a:r>
            <a:r>
              <a:rPr lang="it-IT" sz="1600" dirty="0"/>
              <a:t>area dedicata al ‘Verde a modo mio’, Orti e giardini, Sostenibilità e Ambiente</a:t>
            </a:r>
            <a:endParaRPr lang="it-IT" sz="1600" b="1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BUSINESS: </a:t>
            </a:r>
            <a:r>
              <a:rPr lang="it-IT" sz="1600" dirty="0"/>
              <a:t>area dedicata al Denaro e Lavoro</a:t>
            </a:r>
            <a:endParaRPr lang="it-IT" sz="1600" b="1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TECHNOLOGY:</a:t>
            </a:r>
            <a:r>
              <a:rPr lang="it-IT" sz="1600" dirty="0"/>
              <a:t> area dedicata alla Fotografia, Internet, Telefonia, Digital Native</a:t>
            </a:r>
            <a:endParaRPr lang="it-IT" sz="1600" b="1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CASA: </a:t>
            </a:r>
            <a:r>
              <a:rPr lang="it-IT" sz="1600" dirty="0"/>
              <a:t>area dedicata all’Arredo </a:t>
            </a:r>
            <a:endParaRPr lang="it-IT" sz="1600" b="1" dirty="0"/>
          </a:p>
          <a:p>
            <a:pPr hangingPunct="1">
              <a:spcBef>
                <a:spcPts val="1800"/>
              </a:spcBef>
            </a:pPr>
            <a:r>
              <a:rPr lang="it-IT" sz="1600" b="1" dirty="0">
                <a:solidFill>
                  <a:srgbClr val="C00000"/>
                </a:solidFill>
              </a:rPr>
              <a:t>FOOD: </a:t>
            </a:r>
            <a:r>
              <a:rPr lang="it-IT" sz="1600" dirty="0"/>
              <a:t>area dedicata alla Cucina e Prodotti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61906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6-03-22 alle 20.05.25.png">
            <a:extLst>
              <a:ext uri="{FF2B5EF4-FFF2-40B4-BE49-F238E27FC236}">
                <a16:creationId xmlns:a16="http://schemas.microsoft.com/office/drawing/2014/main" id="{3509D27D-885A-4C58-B482-3156B369F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175" y="1953570"/>
            <a:ext cx="7266331" cy="222606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F8D0DFD-26F1-40EF-A7DF-4A4A1298A29C}"/>
              </a:ext>
            </a:extLst>
          </p:cNvPr>
          <p:cNvSpPr txBox="1">
            <a:spLocks/>
          </p:cNvSpPr>
          <p:nvPr/>
        </p:nvSpPr>
        <p:spPr>
          <a:xfrm>
            <a:off x="748937" y="840943"/>
            <a:ext cx="10702834" cy="7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>
                <a:solidFill>
                  <a:schemeClr val="tx1"/>
                </a:solidFill>
                <a:cs typeface="Akkurat bold"/>
              </a:rPr>
              <a:t>Esempio: Navigare nella sezione «OUTDOOR»</a:t>
            </a:r>
          </a:p>
        </p:txBody>
      </p:sp>
      <p:pic>
        <p:nvPicPr>
          <p:cNvPr id="7" name="Immagine 6" descr="Schermata 2016-02-18 alle 12.43.20.png">
            <a:extLst>
              <a:ext uri="{FF2B5EF4-FFF2-40B4-BE49-F238E27FC236}">
                <a16:creationId xmlns:a16="http://schemas.microsoft.com/office/drawing/2014/main" id="{2F63E4B2-14FD-4753-AB1A-656E41452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097" y="1612539"/>
            <a:ext cx="363578" cy="34103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CF2354-F86A-456A-9EC2-6AF635172101}"/>
              </a:ext>
            </a:extLst>
          </p:cNvPr>
          <p:cNvSpPr txBox="1"/>
          <p:nvPr/>
        </p:nvSpPr>
        <p:spPr>
          <a:xfrm>
            <a:off x="2337175" y="4339458"/>
            <a:ext cx="74244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Cliccando </a:t>
            </a:r>
            <a:r>
              <a:rPr lang="it-IT" sz="1600" b="1" dirty="0"/>
              <a:t>OUTDOOR </a:t>
            </a:r>
            <a:r>
              <a:rPr lang="it-IT" sz="1600" dirty="0"/>
              <a:t>si accede a tutti gli articoli che trattano di:</a:t>
            </a:r>
          </a:p>
          <a:p>
            <a:endParaRPr lang="it-IT" sz="1600" dirty="0"/>
          </a:p>
          <a:p>
            <a:pPr>
              <a:spcBef>
                <a:spcPts val="1200"/>
              </a:spcBef>
            </a:pPr>
            <a:r>
              <a:rPr lang="it-IT" sz="1600" b="1" dirty="0">
                <a:solidFill>
                  <a:srgbClr val="C00000"/>
                </a:solidFill>
              </a:rPr>
              <a:t>CINEMA</a:t>
            </a:r>
          </a:p>
          <a:p>
            <a:pPr>
              <a:spcBef>
                <a:spcPts val="1200"/>
              </a:spcBef>
            </a:pPr>
            <a:r>
              <a:rPr lang="it-IT" sz="1600" b="1" dirty="0">
                <a:solidFill>
                  <a:srgbClr val="C00000"/>
                </a:solidFill>
              </a:rPr>
              <a:t>MOSTRE</a:t>
            </a:r>
          </a:p>
          <a:p>
            <a:pPr>
              <a:spcBef>
                <a:spcPts val="1200"/>
              </a:spcBef>
            </a:pPr>
            <a:r>
              <a:rPr lang="it-IT" sz="1600" b="1" dirty="0">
                <a:solidFill>
                  <a:srgbClr val="C00000"/>
                </a:solidFill>
              </a:rPr>
              <a:t>SPETTACOLO</a:t>
            </a:r>
          </a:p>
          <a:p>
            <a:pPr>
              <a:spcBef>
                <a:spcPts val="1200"/>
              </a:spcBef>
            </a:pPr>
            <a:r>
              <a:rPr lang="it-IT" sz="1600" b="1" dirty="0">
                <a:solidFill>
                  <a:srgbClr val="C00000"/>
                </a:solidFill>
              </a:rPr>
              <a:t>VIAGGI  </a:t>
            </a:r>
          </a:p>
        </p:txBody>
      </p:sp>
    </p:spTree>
    <p:extLst>
      <p:ext uri="{BB962C8B-B14F-4D97-AF65-F5344CB8AC3E}">
        <p14:creationId xmlns:p14="http://schemas.microsoft.com/office/powerpoint/2010/main" val="389904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03363A3-7E10-4939-A9D3-D226B2069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313" y="1857372"/>
            <a:ext cx="6001450" cy="455270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65A90DE-B9F5-4A15-AB39-3BC0A9615AC5}"/>
              </a:ext>
            </a:extLst>
          </p:cNvPr>
          <p:cNvSpPr txBox="1">
            <a:spLocks/>
          </p:cNvSpPr>
          <p:nvPr/>
        </p:nvSpPr>
        <p:spPr>
          <a:xfrm>
            <a:off x="687978" y="758973"/>
            <a:ext cx="10859588" cy="55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s-IS" sz="3600" dirty="0">
                <a:solidFill>
                  <a:schemeClr val="tx1"/>
                </a:solidFill>
                <a:cs typeface="Akkurat bold"/>
              </a:rPr>
              <a:t>Esempio: idee di viaggio e di weekend</a:t>
            </a:r>
            <a:endParaRPr lang="it-IT" sz="3600" dirty="0">
              <a:solidFill>
                <a:schemeClr val="tx1"/>
              </a:solidFill>
              <a:cs typeface="Akkurat bold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5FF5B0-CAEC-42C6-B0F6-91319B8C71AA}"/>
              </a:ext>
            </a:extLst>
          </p:cNvPr>
          <p:cNvSpPr txBox="1"/>
          <p:nvPr/>
        </p:nvSpPr>
        <p:spPr>
          <a:xfrm>
            <a:off x="7764963" y="2050090"/>
            <a:ext cx="36519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Ci piacciono i viaggi slow, </a:t>
            </a:r>
          </a:p>
          <a:p>
            <a:r>
              <a:rPr lang="it-IT" sz="2000" dirty="0"/>
              <a:t>che non impongono ritmi veloci. </a:t>
            </a:r>
          </a:p>
          <a:p>
            <a:r>
              <a:rPr lang="it-IT" sz="2000" dirty="0"/>
              <a:t>Amiamo le mete classiche, </a:t>
            </a:r>
          </a:p>
          <a:p>
            <a:r>
              <a:rPr lang="it-IT" sz="2000" dirty="0"/>
              <a:t>che rivisitiamo volentieri, </a:t>
            </a:r>
          </a:p>
          <a:p>
            <a:r>
              <a:rPr lang="it-IT" sz="2000" dirty="0"/>
              <a:t>per scoprire cambiamenti e innovazioni. </a:t>
            </a:r>
          </a:p>
          <a:p>
            <a:r>
              <a:rPr lang="it-IT" sz="2000" dirty="0"/>
              <a:t>Restiamo affascinati anche </a:t>
            </a:r>
          </a:p>
          <a:p>
            <a:r>
              <a:rPr lang="it-IT" sz="2000" dirty="0"/>
              <a:t>da luoghi segreti e nascosti, </a:t>
            </a:r>
          </a:p>
          <a:p>
            <a:r>
              <a:rPr lang="it-IT" sz="2000" dirty="0"/>
              <a:t>che solo occhi attenti </a:t>
            </a:r>
          </a:p>
          <a:p>
            <a:r>
              <a:rPr lang="it-IT" sz="2000" dirty="0"/>
              <a:t>sanno scoprire. </a:t>
            </a:r>
          </a:p>
          <a:p>
            <a:r>
              <a:rPr lang="it-IT" sz="2000" dirty="0"/>
              <a:t>Proprio come i nostri di senior.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48ED1A8-8DD0-4E23-BC48-310F2680804D}"/>
              </a:ext>
            </a:extLst>
          </p:cNvPr>
          <p:cNvSpPr txBox="1"/>
          <p:nvPr/>
        </p:nvSpPr>
        <p:spPr>
          <a:xfrm>
            <a:off x="687978" y="1399582"/>
            <a:ext cx="1081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menu principale, cliccando su </a:t>
            </a:r>
            <a:r>
              <a:rPr lang="it-IT" b="1" dirty="0"/>
              <a:t>OUTDOOR-&gt; Viaggi </a:t>
            </a:r>
            <a:r>
              <a:rPr lang="it-IT" dirty="0"/>
              <a:t>si visualizzano tutti gli articoli presenti sull’argomento.  </a:t>
            </a:r>
          </a:p>
        </p:txBody>
      </p:sp>
    </p:spTree>
    <p:extLst>
      <p:ext uri="{BB962C8B-B14F-4D97-AF65-F5344CB8AC3E}">
        <p14:creationId xmlns:p14="http://schemas.microsoft.com/office/powerpoint/2010/main" val="355705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EC8A073-4B61-4B72-9B1F-7CFC56F30D55}"/>
              </a:ext>
            </a:extLst>
          </p:cNvPr>
          <p:cNvSpPr txBox="1">
            <a:spLocks/>
          </p:cNvSpPr>
          <p:nvPr/>
        </p:nvSpPr>
        <p:spPr>
          <a:xfrm>
            <a:off x="731520" y="751145"/>
            <a:ext cx="10789920" cy="42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s-IS" sz="3600" dirty="0">
                <a:solidFill>
                  <a:schemeClr val="tx1"/>
                </a:solidFill>
                <a:cs typeface="Akkurat bold"/>
              </a:rPr>
              <a:t>Tre forum per parlare, chiedere, conoscersi</a:t>
            </a:r>
            <a:endParaRPr lang="it-IT" sz="3600" dirty="0">
              <a:solidFill>
                <a:schemeClr val="tx1"/>
              </a:solidFill>
              <a:cs typeface="Akkurat bol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A10413-FCAF-4B00-B7BC-B0D452C23FB4}"/>
              </a:ext>
            </a:extLst>
          </p:cNvPr>
          <p:cNvSpPr txBox="1"/>
          <p:nvPr/>
        </p:nvSpPr>
        <p:spPr>
          <a:xfrm>
            <a:off x="6341753" y="1861063"/>
            <a:ext cx="4543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forum «Presentiamoci» favorisce </a:t>
            </a:r>
          </a:p>
          <a:p>
            <a:r>
              <a:rPr lang="it-IT" dirty="0"/>
              <a:t>le presentazioni di chi si è appena iscritto e il dialogo sui temi preferiti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forum «Tempo libero: chiacchiere e incontri» è per chi desidera trovare compagni di conversazioni e di gite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forum «Lavoro Giovani- Senior», moderato </a:t>
            </a:r>
          </a:p>
          <a:p>
            <a:r>
              <a:rPr lang="it-IT" dirty="0"/>
              <a:t>da due esperti, per affrontare tematiche care </a:t>
            </a:r>
          </a:p>
          <a:p>
            <a:r>
              <a:rPr lang="it-IT" dirty="0"/>
              <a:t>a entrambe le generazioni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E6186C-F981-4611-8E64-9667DAEABE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402" y="1475112"/>
            <a:ext cx="4235598" cy="47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0453A2D-4CBB-4C7E-AB42-D089150926E0}"/>
              </a:ext>
            </a:extLst>
          </p:cNvPr>
          <p:cNvSpPr txBox="1">
            <a:spLocks/>
          </p:cNvSpPr>
          <p:nvPr/>
        </p:nvSpPr>
        <p:spPr>
          <a:xfrm>
            <a:off x="696686" y="988288"/>
            <a:ext cx="10798628" cy="510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is-IS" sz="3600" dirty="0">
                <a:latin typeface="+mn-lt"/>
                <a:cs typeface="Akkurat bold"/>
              </a:rPr>
              <a:t>Appuntamento con la newsletter</a:t>
            </a:r>
            <a:endParaRPr lang="it-IT" sz="3600" dirty="0">
              <a:latin typeface="+mn-lt"/>
              <a:cs typeface="Akkurat bold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569BA86-5110-40AB-A1BA-4139103C4F9A}"/>
              </a:ext>
            </a:extLst>
          </p:cNvPr>
          <p:cNvSpPr/>
          <p:nvPr/>
        </p:nvSpPr>
        <p:spPr>
          <a:xfrm>
            <a:off x="696686" y="1641455"/>
            <a:ext cx="10798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Dal menu principale, cliccando su NEWSLETTER potete iscrivervi per ricevere la newsletter periodica</a:t>
            </a:r>
            <a:r>
              <a:rPr lang="is-IS" sz="1600" dirty="0">
                <a:cs typeface="Akkurat bold"/>
              </a:rPr>
              <a:t>.</a:t>
            </a:r>
          </a:p>
          <a:p>
            <a:endParaRPr lang="is-IS" sz="1600" dirty="0">
              <a:cs typeface="Akkurat bold"/>
            </a:endParaRPr>
          </a:p>
          <a:p>
            <a:r>
              <a:rPr lang="is-IS" sz="1600" dirty="0">
                <a:cs typeface="Akkurat bold"/>
              </a:rPr>
              <a:t>Vi arriverà una mail alla casella che avete indicato nel form di registrazione sottostante, una o due volte al mese, con la segnalazione di notizie e articoli. </a:t>
            </a:r>
            <a:endParaRPr lang="it-IT" sz="16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FE5E0F3-EEDC-48CB-BEB7-C553EB12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906" y="2718673"/>
            <a:ext cx="7490361" cy="35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B3421A-0EE6-4A5A-AF87-C3BD804A9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5601" y="1069429"/>
            <a:ext cx="4526399" cy="5364622"/>
          </a:xfrm>
          <a:prstGeom prst="rect">
            <a:avLst/>
          </a:prstGeom>
        </p:spPr>
      </p:pic>
      <p:pic>
        <p:nvPicPr>
          <p:cNvPr id="4" name="Immagine 3" descr="Immagine che contiene testo, negozio, casotto, edificio&#10;&#10;Descrizione generata automaticamente">
            <a:extLst>
              <a:ext uri="{FF2B5EF4-FFF2-40B4-BE49-F238E27FC236}">
                <a16:creationId xmlns:a16="http://schemas.microsoft.com/office/drawing/2014/main" id="{52D27534-16DE-4A0C-9CF8-673F48BF1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9429"/>
            <a:ext cx="5465083" cy="53646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02D058-80B9-4AD3-8ADD-128C19ECD186}"/>
              </a:ext>
            </a:extLst>
          </p:cNvPr>
          <p:cNvSpPr txBox="1">
            <a:spLocks/>
          </p:cNvSpPr>
          <p:nvPr/>
        </p:nvSpPr>
        <p:spPr>
          <a:xfrm>
            <a:off x="2209800" y="2370122"/>
            <a:ext cx="7772400" cy="112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>
                <a:solidFill>
                  <a:srgbClr val="0070C0"/>
                </a:solidFill>
              </a:rPr>
              <a:t>In edicola o sul web?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EA9E9D6-4F3E-4AE1-99F2-00B53B1CACBD}"/>
              </a:ext>
            </a:extLst>
          </p:cNvPr>
          <p:cNvSpPr txBox="1">
            <a:spLocks/>
          </p:cNvSpPr>
          <p:nvPr/>
        </p:nvSpPr>
        <p:spPr>
          <a:xfrm>
            <a:off x="2667000" y="3589569"/>
            <a:ext cx="6858000" cy="1655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it-IT" dirty="0"/>
              <a:t>Capiamo come leggere un quotidiano o una rivista online</a:t>
            </a:r>
          </a:p>
          <a:p>
            <a:pPr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007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D0F814D-7AE6-4B61-8C53-B72D5498D9DE}"/>
              </a:ext>
            </a:extLst>
          </p:cNvPr>
          <p:cNvSpPr txBox="1">
            <a:spLocks/>
          </p:cNvSpPr>
          <p:nvPr/>
        </p:nvSpPr>
        <p:spPr>
          <a:xfrm>
            <a:off x="705394" y="1620728"/>
            <a:ext cx="10789920" cy="611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s-IS" sz="1600" dirty="0">
                <a:cs typeface="Akkurat bold"/>
              </a:rPr>
              <a:t>GreyPhanters ha anche una pagina Facebook e Twitter ai seguenti link:</a:t>
            </a:r>
            <a:br>
              <a:rPr lang="is-IS" sz="1600" dirty="0">
                <a:cs typeface="Akkurat bold"/>
              </a:rPr>
            </a:br>
            <a:r>
              <a:rPr lang="is-IS" sz="1600" dirty="0">
                <a:cs typeface="Akkurat bold"/>
              </a:rPr>
              <a:t> </a:t>
            </a:r>
            <a:br>
              <a:rPr lang="is-IS" sz="1600" dirty="0">
                <a:cs typeface="Akkurat bold"/>
              </a:rPr>
            </a:br>
            <a:r>
              <a:rPr lang="it-IT" sz="1600" dirty="0">
                <a:cs typeface="Akkurat bold"/>
                <a:hlinkClick r:id="rId2"/>
              </a:rPr>
              <a:t>http://www.facebook.com/GreyPanthersit/</a:t>
            </a:r>
            <a:r>
              <a:rPr lang="it-IT" sz="1600" dirty="0">
                <a:cs typeface="Akkurat bold"/>
              </a:rPr>
              <a:t>     	          </a:t>
            </a:r>
            <a:r>
              <a:rPr lang="it-IT" sz="1600" dirty="0">
                <a:solidFill>
                  <a:srgbClr val="0070C0"/>
                </a:solidFill>
                <a:cs typeface="Akkurat bold"/>
                <a:hlinkClick r:id="rId3"/>
              </a:rPr>
              <a:t>http://twitter.com/gpanthers</a:t>
            </a:r>
            <a:endParaRPr lang="it-IT" sz="1600" dirty="0">
              <a:solidFill>
                <a:srgbClr val="0070C0"/>
              </a:solidFill>
              <a:cs typeface="Akkurat bold"/>
            </a:endParaRPr>
          </a:p>
        </p:txBody>
      </p:sp>
      <p:pic>
        <p:nvPicPr>
          <p:cNvPr id="6" name="Immagine 5" descr="Schermata 2016-03-25 alle 18.17.37.png">
            <a:hlinkClick r:id="rId2"/>
            <a:extLst>
              <a:ext uri="{FF2B5EF4-FFF2-40B4-BE49-F238E27FC236}">
                <a16:creationId xmlns:a16="http://schemas.microsoft.com/office/drawing/2014/main" id="{F02B92C0-DEDC-413A-BD69-FDB99C2411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78" y="2613489"/>
            <a:ext cx="3536734" cy="369792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2B0060F-F735-49F6-AD97-C2AAABED5A37}"/>
              </a:ext>
            </a:extLst>
          </p:cNvPr>
          <p:cNvSpPr txBox="1">
            <a:spLocks/>
          </p:cNvSpPr>
          <p:nvPr/>
        </p:nvSpPr>
        <p:spPr>
          <a:xfrm>
            <a:off x="705394" y="785513"/>
            <a:ext cx="10789920" cy="62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is-IS" sz="3600" dirty="0">
                <a:latin typeface="+mn-lt"/>
                <a:cs typeface="Akkurat bold"/>
              </a:rPr>
              <a:t>Vivere l’esperienza Social</a:t>
            </a:r>
            <a:endParaRPr lang="it-IT" sz="3600" dirty="0">
              <a:latin typeface="+mn-lt"/>
              <a:cs typeface="Akkurat bold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405FF6-6486-4FC9-90B6-8FF66993E4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167" y="2613490"/>
            <a:ext cx="4374885" cy="36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6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9F6620B-4E21-42D7-8F6D-2D93ED649922}"/>
              </a:ext>
            </a:extLst>
          </p:cNvPr>
          <p:cNvSpPr txBox="1">
            <a:spLocks/>
          </p:cNvSpPr>
          <p:nvPr/>
        </p:nvSpPr>
        <p:spPr>
          <a:xfrm>
            <a:off x="365760" y="861067"/>
            <a:ext cx="11319829" cy="49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Ricerche on line: un interesse diffuso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6771563-D6B4-4F00-A416-7176348E9814}"/>
              </a:ext>
            </a:extLst>
          </p:cNvPr>
          <p:cNvSpPr txBox="1">
            <a:spLocks/>
          </p:cNvSpPr>
          <p:nvPr/>
        </p:nvSpPr>
        <p:spPr>
          <a:xfrm>
            <a:off x="2233787" y="1515950"/>
            <a:ext cx="8004841" cy="225921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hangingPunct="1"/>
            <a:r>
              <a:rPr lang="it-IT" sz="1600" dirty="0"/>
              <a:t>Arrivati sul web, oltre a parlare in Skype con amici e parenti, e leggere o inviare email, cosa amano fare di più gli over60? </a:t>
            </a:r>
          </a:p>
          <a:p>
            <a:pPr algn="just" hangingPunct="1"/>
            <a:r>
              <a:rPr lang="it-IT" sz="1600" dirty="0"/>
              <a:t>Le ricerche sull’argomento mettono in evidenza dati significativi. Gli over60 leggono volentieri </a:t>
            </a:r>
            <a:r>
              <a:rPr lang="it-IT" sz="1600" b="1" dirty="0"/>
              <a:t>notizie di attualità</a:t>
            </a:r>
            <a:r>
              <a:rPr lang="it-IT" sz="1600" dirty="0"/>
              <a:t>, </a:t>
            </a:r>
            <a:r>
              <a:rPr lang="it-IT" sz="1600" b="1" dirty="0"/>
              <a:t>informazioni locali, notizie sulla salute, ecc...</a:t>
            </a:r>
            <a:r>
              <a:rPr lang="it-IT" sz="1600" dirty="0"/>
              <a:t>.</a:t>
            </a:r>
          </a:p>
          <a:p>
            <a:pPr algn="just" hangingPunct="1"/>
            <a:r>
              <a:rPr lang="it-IT" sz="1600" dirty="0"/>
              <a:t>Nella tabella qui sotto, la misura (in percentuale) del loro interesse in diversi ambiti. </a:t>
            </a:r>
          </a:p>
          <a:p>
            <a:pPr algn="just" hangingPunct="1"/>
            <a:r>
              <a:rPr lang="it-IT" sz="1600" dirty="0"/>
              <a:t>La freccia indica quando i valori riferiti ai senior superano la media nazionale (dati </a:t>
            </a:r>
            <a:r>
              <a:rPr lang="it-IT" sz="1600" dirty="0" err="1"/>
              <a:t>GfK</a:t>
            </a:r>
            <a:r>
              <a:rPr lang="it-IT" sz="1600" dirty="0"/>
              <a:t> 2016).</a:t>
            </a:r>
          </a:p>
        </p:txBody>
      </p:sp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39CFE4BC-BF56-4E2E-9EB4-5C1CFE93F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7564"/>
              </p:ext>
            </p:extLst>
          </p:nvPr>
        </p:nvGraphicFramePr>
        <p:xfrm>
          <a:off x="2813670" y="3481613"/>
          <a:ext cx="4922520" cy="318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91FB36C-693D-412C-AFD3-DCB37CBA554A}"/>
              </a:ext>
            </a:extLst>
          </p:cNvPr>
          <p:cNvCxnSpPr/>
          <p:nvPr/>
        </p:nvCxnSpPr>
        <p:spPr>
          <a:xfrm flipH="1">
            <a:off x="7736190" y="4362498"/>
            <a:ext cx="126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D75C0E1-1258-4E18-8121-7DC991B14C2C}"/>
              </a:ext>
            </a:extLst>
          </p:cNvPr>
          <p:cNvCxnSpPr/>
          <p:nvPr/>
        </p:nvCxnSpPr>
        <p:spPr>
          <a:xfrm flipH="1">
            <a:off x="6933070" y="4830522"/>
            <a:ext cx="126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905B75C-88F0-47AB-8566-7841D94DA165}"/>
              </a:ext>
            </a:extLst>
          </p:cNvPr>
          <p:cNvCxnSpPr/>
          <p:nvPr/>
        </p:nvCxnSpPr>
        <p:spPr>
          <a:xfrm flipH="1">
            <a:off x="6958950" y="6166533"/>
            <a:ext cx="126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61DED03-0E56-4726-BE50-D14788817611}"/>
              </a:ext>
            </a:extLst>
          </p:cNvPr>
          <p:cNvCxnSpPr/>
          <p:nvPr/>
        </p:nvCxnSpPr>
        <p:spPr>
          <a:xfrm flipH="1">
            <a:off x="6961998" y="6473212"/>
            <a:ext cx="126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4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4A6B112-E002-471C-B4D1-86F8DF1CEE89}"/>
              </a:ext>
            </a:extLst>
          </p:cNvPr>
          <p:cNvSpPr txBox="1">
            <a:spLocks/>
          </p:cNvSpPr>
          <p:nvPr/>
        </p:nvSpPr>
        <p:spPr>
          <a:xfrm>
            <a:off x="374469" y="858388"/>
            <a:ext cx="11311121" cy="58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Giornali di carta o giornali online?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10FEF46-3543-42D8-B4F2-09D363070828}"/>
              </a:ext>
            </a:extLst>
          </p:cNvPr>
          <p:cNvSpPr txBox="1">
            <a:spLocks/>
          </p:cNvSpPr>
          <p:nvPr/>
        </p:nvSpPr>
        <p:spPr>
          <a:xfrm>
            <a:off x="1436915" y="1763633"/>
            <a:ext cx="10248675" cy="1591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hangingPunct="1"/>
            <a:r>
              <a:rPr lang="it-IT" sz="2000" dirty="0"/>
              <a:t>In questa tabella, invece, si confrontano, per fasce di età, i comportamenti degli Italiani nei confronti dei giornali. </a:t>
            </a:r>
          </a:p>
          <a:p>
            <a:pPr algn="just" hangingPunct="1"/>
            <a:r>
              <a:rPr lang="it-IT" sz="2000" dirty="0"/>
              <a:t>Le colonne in grigio indicano la percentuale dei lettori delle edizioni cartacee; le colonne in bordeaux quella dei lettori delle edizioni digitali (Dati </a:t>
            </a:r>
            <a:r>
              <a:rPr lang="it-IT" sz="2000" dirty="0" err="1"/>
              <a:t>GfK</a:t>
            </a:r>
            <a:r>
              <a:rPr lang="it-IT" sz="2000" dirty="0"/>
              <a:t> 2016).</a:t>
            </a:r>
          </a:p>
          <a:p>
            <a:pPr algn="just" hangingPunct="1"/>
            <a:r>
              <a:rPr lang="it-IT" sz="2000" b="1" dirty="0">
                <a:solidFill>
                  <a:srgbClr val="941100"/>
                </a:solidFill>
              </a:rPr>
              <a:t>Il 75% degli over 55 legge anche riviste online.</a:t>
            </a:r>
          </a:p>
          <a:p>
            <a:pPr algn="just" hangingPunct="1"/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FD8DB42-4B60-4FCF-9A7B-4E1A4D5B9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713" y="3677272"/>
            <a:ext cx="4955081" cy="26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98DFB10-2E43-4910-866A-EC53578C6DFE}"/>
              </a:ext>
            </a:extLst>
          </p:cNvPr>
          <p:cNvSpPr txBox="1">
            <a:spLocks/>
          </p:cNvSpPr>
          <p:nvPr/>
        </p:nvSpPr>
        <p:spPr>
          <a:xfrm>
            <a:off x="531223" y="1158132"/>
            <a:ext cx="11154367" cy="58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I vantaggi dell’edizione online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AD8696-AB41-4247-8986-556E8FCFA8B3}"/>
              </a:ext>
            </a:extLst>
          </p:cNvPr>
          <p:cNvSpPr txBox="1"/>
          <p:nvPr/>
        </p:nvSpPr>
        <p:spPr>
          <a:xfrm>
            <a:off x="1463040" y="2811152"/>
            <a:ext cx="1005839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lettura più facile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notizie ordinate per sezioni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articoli a portata di mano con un click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aggiornamento continuo di notizie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immagini e video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collegamenti multimediali e approfondimenti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t-IT" sz="2000" dirty="0"/>
              <a:t>archivio delle diverse edizioni (opzione esistente solo su alcuni quotidiani on line)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3FDF02-1C94-40EE-A95B-4C88CB8F1B50}"/>
              </a:ext>
            </a:extLst>
          </p:cNvPr>
          <p:cNvSpPr txBox="1"/>
          <p:nvPr/>
        </p:nvSpPr>
        <p:spPr>
          <a:xfrm>
            <a:off x="531223" y="2070604"/>
            <a:ext cx="1099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Preferire l’edizione cartacea o quella digitale è una questione di gusti, tuttavia  prima di scegliere è bene conoscere i vantaggi della multimedialità:</a:t>
            </a:r>
          </a:p>
        </p:txBody>
      </p:sp>
    </p:spTree>
    <p:extLst>
      <p:ext uri="{BB962C8B-B14F-4D97-AF65-F5344CB8AC3E}">
        <p14:creationId xmlns:p14="http://schemas.microsoft.com/office/powerpoint/2010/main" val="183683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D4DC7EE-5E6B-4770-840D-7A80F4A946B2}"/>
              </a:ext>
            </a:extLst>
          </p:cNvPr>
          <p:cNvSpPr txBox="1">
            <a:spLocks/>
          </p:cNvSpPr>
          <p:nvPr/>
        </p:nvSpPr>
        <p:spPr>
          <a:xfrm>
            <a:off x="531223" y="1090999"/>
            <a:ext cx="11154367" cy="49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a) Una lettura più facile </a:t>
            </a:r>
          </a:p>
        </p:txBody>
      </p:sp>
      <p:pic>
        <p:nvPicPr>
          <p:cNvPr id="6" name="Segnaposto contenuto 4" descr="Schermata 2016-03-27 alle 21.14.24.png">
            <a:extLst>
              <a:ext uri="{FF2B5EF4-FFF2-40B4-BE49-F238E27FC236}">
                <a16:creationId xmlns:a16="http://schemas.microsoft.com/office/drawing/2014/main" id="{3427C1B9-0F45-4712-8A08-6EC8F9EC63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6" r="-2596"/>
          <a:stretch>
            <a:fillRect/>
          </a:stretch>
        </p:blipFill>
        <p:spPr>
          <a:xfrm>
            <a:off x="6301158" y="3300545"/>
            <a:ext cx="5494602" cy="34923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AB8F2D-F6DC-4ADB-8D91-69F04929FB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77" y="1947778"/>
            <a:ext cx="4455672" cy="36300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ADA220-E3EA-4097-B025-EC1B9E302429}"/>
              </a:ext>
            </a:extLst>
          </p:cNvPr>
          <p:cNvSpPr txBox="1"/>
          <p:nvPr/>
        </p:nvSpPr>
        <p:spPr>
          <a:xfrm>
            <a:off x="5124393" y="1843795"/>
            <a:ext cx="613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Leggere il giornale anche senza occhiali? Certo! Il </a:t>
            </a:r>
            <a:r>
              <a:rPr lang="it-IT" b="1" dirty="0">
                <a:solidFill>
                  <a:srgbClr val="941100"/>
                </a:solidFill>
              </a:rPr>
              <a:t>touch screen</a:t>
            </a:r>
            <a:r>
              <a:rPr lang="it-IT" dirty="0"/>
              <a:t>, lo schermo sensibile al tatto, consente di “allargare” le immagini, ma anche i testi, nelle dimensioni necessarie, superiori a quelle percepibili con gli occhiali.</a:t>
            </a:r>
          </a:p>
        </p:txBody>
      </p:sp>
    </p:spTree>
    <p:extLst>
      <p:ext uri="{BB962C8B-B14F-4D97-AF65-F5344CB8AC3E}">
        <p14:creationId xmlns:p14="http://schemas.microsoft.com/office/powerpoint/2010/main" val="22328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D4548F-EFF3-4FCA-B067-3693F23C8972}"/>
              </a:ext>
            </a:extLst>
          </p:cNvPr>
          <p:cNvSpPr txBox="1"/>
          <p:nvPr/>
        </p:nvSpPr>
        <p:spPr>
          <a:xfrm>
            <a:off x="2860517" y="4786482"/>
            <a:ext cx="1805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it-IT" sz="3200" b="1" dirty="0">
              <a:solidFill>
                <a:srgbClr val="991200"/>
              </a:solidFill>
              <a:latin typeface="AKKURAT BOLD" charset="0"/>
              <a:ea typeface="AKKURAT BOLD" charset="0"/>
              <a:cs typeface="AKKURAT BOLD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19D5B1-ADAF-4D15-B013-93FA65D5CD5D}"/>
              </a:ext>
            </a:extLst>
          </p:cNvPr>
          <p:cNvSpPr txBox="1">
            <a:spLocks/>
          </p:cNvSpPr>
          <p:nvPr/>
        </p:nvSpPr>
        <p:spPr>
          <a:xfrm>
            <a:off x="522514" y="1177590"/>
            <a:ext cx="11163076" cy="495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b) Tutte le notizie divise in sezioni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C7F7643-BF1A-4C86-87FC-CD9E1B5C2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300" y="2071518"/>
            <a:ext cx="5867400" cy="271496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C88A4A5-0143-44E2-AA31-074A7BDD4D9C}"/>
              </a:ext>
            </a:extLst>
          </p:cNvPr>
          <p:cNvSpPr/>
          <p:nvPr/>
        </p:nvSpPr>
        <p:spPr>
          <a:xfrm>
            <a:off x="3162300" y="2071518"/>
            <a:ext cx="769951" cy="2714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021F3D3-9827-4A1E-BADB-F819B42E68CA}"/>
              </a:ext>
            </a:extLst>
          </p:cNvPr>
          <p:cNvSpPr txBox="1"/>
          <p:nvPr/>
        </p:nvSpPr>
        <p:spPr>
          <a:xfrm>
            <a:off x="522514" y="5274238"/>
            <a:ext cx="1116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Dalla home page si visualizza un menu orizzontale di voci, tra cui la voce «SEZIONI» </a:t>
            </a:r>
          </a:p>
          <a:p>
            <a:pPr algn="ctr"/>
            <a:r>
              <a:rPr lang="it-IT" sz="2000" dirty="0"/>
              <a:t>che mostra un elenco di argomenti tra cui scegliere. </a:t>
            </a:r>
          </a:p>
        </p:txBody>
      </p:sp>
    </p:spTree>
    <p:extLst>
      <p:ext uri="{BB962C8B-B14F-4D97-AF65-F5344CB8AC3E}">
        <p14:creationId xmlns:p14="http://schemas.microsoft.com/office/powerpoint/2010/main" val="280788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FFE1002-642D-41C2-99BB-1AB1DFB6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257" y="1953501"/>
            <a:ext cx="3857598" cy="299524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8507C53-654C-42A0-9029-9267FD01B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215" y="2593382"/>
            <a:ext cx="5198362" cy="354929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EBA2AA-7C48-4368-9069-A7E3142FE992}"/>
              </a:ext>
            </a:extLst>
          </p:cNvPr>
          <p:cNvSpPr txBox="1"/>
          <p:nvPr/>
        </p:nvSpPr>
        <p:spPr>
          <a:xfrm>
            <a:off x="4667290" y="5853459"/>
            <a:ext cx="5412265" cy="348368"/>
          </a:xfrm>
          <a:prstGeom prst="rect">
            <a:avLst/>
          </a:prstGeom>
          <a:noFill/>
          <a:ln w="57150">
            <a:solidFill>
              <a:srgbClr val="991200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B3DBED-A815-4F6A-9CDB-372DE46C6B03}"/>
              </a:ext>
            </a:extLst>
          </p:cNvPr>
          <p:cNvSpPr txBox="1"/>
          <p:nvPr/>
        </p:nvSpPr>
        <p:spPr>
          <a:xfrm>
            <a:off x="1962049" y="4508676"/>
            <a:ext cx="1805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it-IT" sz="3200" b="1" dirty="0">
              <a:solidFill>
                <a:srgbClr val="991200"/>
              </a:solidFill>
              <a:latin typeface="AKKURAT BOLD" charset="0"/>
              <a:ea typeface="AKKURAT BOLD" charset="0"/>
              <a:cs typeface="AKKURAT BOLD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1B4CB52-E720-40CC-BA96-6230244C462E}"/>
              </a:ext>
            </a:extLst>
          </p:cNvPr>
          <p:cNvSpPr txBox="1">
            <a:spLocks/>
          </p:cNvSpPr>
          <p:nvPr/>
        </p:nvSpPr>
        <p:spPr>
          <a:xfrm>
            <a:off x="513806" y="1004541"/>
            <a:ext cx="11171784" cy="74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c) Tanti articoli a portata di mano con un click</a:t>
            </a:r>
            <a:endParaRPr lang="it-IT" sz="3600" dirty="0">
              <a:ea typeface="AKKURAT BOLD" charset="0"/>
              <a:cs typeface="AKKURA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2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E95F778-1FFB-49A0-94E4-BB009C082769}"/>
              </a:ext>
            </a:extLst>
          </p:cNvPr>
          <p:cNvSpPr txBox="1">
            <a:spLocks/>
          </p:cNvSpPr>
          <p:nvPr/>
        </p:nvSpPr>
        <p:spPr>
          <a:xfrm>
            <a:off x="531224" y="1044955"/>
            <a:ext cx="11154366" cy="6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3600" dirty="0"/>
              <a:t>e) Tante immagini, foto e video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6F8390-A93B-4D75-ABB4-4718DB522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387" y="1764245"/>
            <a:ext cx="3227452" cy="348014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Immagine 6" descr="Unknown-3.png">
            <a:extLst>
              <a:ext uri="{FF2B5EF4-FFF2-40B4-BE49-F238E27FC236}">
                <a16:creationId xmlns:a16="http://schemas.microsoft.com/office/drawing/2014/main" id="{AD253B91-96BA-4D3D-8BE0-7D66A976F1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63" y="5783133"/>
            <a:ext cx="904203" cy="904203"/>
          </a:xfrm>
          <a:prstGeom prst="rect">
            <a:avLst/>
          </a:prstGeom>
          <a:ln w="9525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6C880A-0531-42EB-AEEB-18FA1BAE2B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295" y="3709698"/>
            <a:ext cx="2804283" cy="2648169"/>
          </a:xfrm>
          <a:prstGeom prst="rect">
            <a:avLst/>
          </a:prstGeom>
          <a:ln w="28575">
            <a:solidFill>
              <a:srgbClr val="991200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DBA944-2EC7-4A8A-85CA-A030A022B52B}"/>
              </a:ext>
            </a:extLst>
          </p:cNvPr>
          <p:cNvSpPr txBox="1"/>
          <p:nvPr/>
        </p:nvSpPr>
        <p:spPr>
          <a:xfrm>
            <a:off x="3715328" y="4146414"/>
            <a:ext cx="532223" cy="367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57C7E31-5526-4E64-B274-207EAB347AFF}"/>
              </a:ext>
            </a:extLst>
          </p:cNvPr>
          <p:cNvSpPr txBox="1">
            <a:spLocks/>
          </p:cNvSpPr>
          <p:nvPr/>
        </p:nvSpPr>
        <p:spPr>
          <a:xfrm>
            <a:off x="5762903" y="1793199"/>
            <a:ext cx="5523405" cy="17474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it-IT" sz="1800" dirty="0"/>
              <a:t>Nell’edizione digitale di tutti i quotidiani, quando è presente una foto, spesso compare anche il simbolo cerchiato che indica la presenza di diverse foto o di un video. </a:t>
            </a:r>
          </a:p>
          <a:p>
            <a:pPr hangingPunct="1"/>
            <a:r>
              <a:rPr lang="it-IT" sz="1800" dirty="0"/>
              <a:t>La lettura si arricchisce grazie alla multimedialità delle immagini.</a:t>
            </a: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B8B73411-38B1-4120-AF0E-BD00158F9D51}"/>
              </a:ext>
            </a:extLst>
          </p:cNvPr>
          <p:cNvCxnSpPr>
            <a:stCxn id="9" idx="2"/>
          </p:cNvCxnSpPr>
          <p:nvPr/>
        </p:nvCxnSpPr>
        <p:spPr>
          <a:xfrm flipH="1">
            <a:off x="3963784" y="4514062"/>
            <a:ext cx="17656" cy="1141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6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885721592749BEBFA1B071E9EF6D" ma:contentTypeVersion="12" ma:contentTypeDescription="Create a new document." ma:contentTypeScope="" ma:versionID="903e6b2cb9b44ef00e51a95819812638">
  <xsd:schema xmlns:xsd="http://www.w3.org/2001/XMLSchema" xmlns:xs="http://www.w3.org/2001/XMLSchema" xmlns:p="http://schemas.microsoft.com/office/2006/metadata/properties" xmlns:ns2="cae524dc-36fb-44a8-a8ea-1648dd569bfb" xmlns:ns3="48ad6cbb-47a7-4da5-86b4-f57e49e3eea9" targetNamespace="http://schemas.microsoft.com/office/2006/metadata/properties" ma:root="true" ma:fieldsID="22e19c15eb898f5d94b4fba1a33a8b24" ns2:_="" ns3:_="">
    <xsd:import namespace="cae524dc-36fb-44a8-a8ea-1648dd569bfb"/>
    <xsd:import namespace="48ad6cbb-47a7-4da5-86b4-f57e49e3ee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524dc-36fb-44a8-a8ea-1648dd569b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d6cbb-47a7-4da5-86b4-f57e49e3e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874C2-832B-47CC-B686-03CAD40CF51C}">
  <ds:schemaRefs>
    <ds:schemaRef ds:uri="http://schemas.microsoft.com/office/2006/metadata/properties"/>
    <ds:schemaRef ds:uri="cae524dc-36fb-44a8-a8ea-1648dd569bf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8ad6cbb-47a7-4da5-86b4-f57e49e3ee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E660EA-8CC6-464F-AE7E-D61F4D16A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524dc-36fb-44a8-a8ea-1648dd569bfb"/>
    <ds:schemaRef ds:uri="48ad6cbb-47a7-4da5-86b4-f57e49e3e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09411-6472-4B91-BF84-6438EED0A6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1051</Words>
  <Application>Microsoft Office PowerPoint</Application>
  <PresentationFormat>Widescreen</PresentationFormat>
  <Paragraphs>113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AKKURAT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Bianchi, Francesca</dc:creator>
  <cp:lastModifiedBy>Bottegal, Fabio (Partner Business Manager)</cp:lastModifiedBy>
  <cp:revision>258</cp:revision>
  <dcterms:modified xsi:type="dcterms:W3CDTF">2023-01-05T16:24:50Z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0x0101004D9C885721592749BEBFA1B071E9EF6D</vt:lpwstr>
  </property>
</Properties>
</file>