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8"/>
  </p:notesMasterIdLst>
  <p:handoutMasterIdLst>
    <p:handoutMasterId r:id="rId29"/>
  </p:handoutMasterIdLst>
  <p:sldIdLst>
    <p:sldId id="256" r:id="rId5"/>
    <p:sldId id="285" r:id="rId6"/>
    <p:sldId id="257" r:id="rId7"/>
    <p:sldId id="303" r:id="rId8"/>
    <p:sldId id="305" r:id="rId9"/>
    <p:sldId id="286" r:id="rId10"/>
    <p:sldId id="289" r:id="rId11"/>
    <p:sldId id="287" r:id="rId12"/>
    <p:sldId id="288" r:id="rId13"/>
    <p:sldId id="260" r:id="rId14"/>
    <p:sldId id="290" r:id="rId15"/>
    <p:sldId id="302" r:id="rId16"/>
    <p:sldId id="292" r:id="rId17"/>
    <p:sldId id="293" r:id="rId18"/>
    <p:sldId id="291" r:id="rId19"/>
    <p:sldId id="294" r:id="rId20"/>
    <p:sldId id="295" r:id="rId21"/>
    <p:sldId id="296" r:id="rId22"/>
    <p:sldId id="297" r:id="rId23"/>
    <p:sldId id="298" r:id="rId24"/>
    <p:sldId id="299" r:id="rId25"/>
    <p:sldId id="300" r:id="rId26"/>
    <p:sldId id="301" r:id="rId2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958" userDrawn="1">
          <p15:clr>
            <a:srgbClr val="A4A3A4"/>
          </p15:clr>
        </p15:guide>
        <p15:guide id="2" pos="701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llerio, Martina" initials="BM" lastIdx="10" clrIdx="0">
    <p:extLst>
      <p:ext uri="{19B8F6BF-5375-455C-9EA6-DF929625EA0E}">
        <p15:presenceInfo xmlns:p15="http://schemas.microsoft.com/office/powerpoint/2012/main" userId="Ballerio, Martina" providerId="None"/>
      </p:ext>
    </p:extLst>
  </p:cmAuthor>
  <p:cmAuthor id="2" name="Chiarella, Mattia" initials="CM" lastIdx="3" clrIdx="1">
    <p:extLst>
      <p:ext uri="{19B8F6BF-5375-455C-9EA6-DF929625EA0E}">
        <p15:presenceInfo xmlns:p15="http://schemas.microsoft.com/office/powerpoint/2012/main" userId="Chiarella, Matt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E12FAF-A58E-4DD0-9D0C-502C25D45888}" v="1" dt="2023-01-06T01:47:21.35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6357" autoAdjust="0"/>
  </p:normalViewPr>
  <p:slideViewPr>
    <p:cSldViewPr snapToGrid="0" snapToObjects="1">
      <p:cViewPr varScale="1">
        <p:scale>
          <a:sx n="115" d="100"/>
          <a:sy n="115" d="100"/>
        </p:scale>
        <p:origin x="396" y="102"/>
      </p:cViewPr>
      <p:guideLst>
        <p:guide orient="horz" pos="958"/>
        <p:guide pos="7015"/>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67" d="100"/>
          <a:sy n="67" d="100"/>
        </p:scale>
        <p:origin x="3228"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ttegal, Fabio (Partner Business Manager)" userId="8963e140-029c-4fd9-82ce-dfe002c8afb4" providerId="ADAL" clId="{6AE12FAF-A58E-4DD0-9D0C-502C25D45888}"/>
    <pc:docChg chg="custSel modMainMaster">
      <pc:chgData name="Bottegal, Fabio (Partner Business Manager)" userId="8963e140-029c-4fd9-82ce-dfe002c8afb4" providerId="ADAL" clId="{6AE12FAF-A58E-4DD0-9D0C-502C25D45888}" dt="2023-01-05T13:46:46.391" v="10" actId="20577"/>
      <pc:docMkLst>
        <pc:docMk/>
      </pc:docMkLst>
      <pc:sldMasterChg chg="modSp mod addSldLayout delSldLayout modSldLayout">
        <pc:chgData name="Bottegal, Fabio (Partner Business Manager)" userId="8963e140-029c-4fd9-82ce-dfe002c8afb4" providerId="ADAL" clId="{6AE12FAF-A58E-4DD0-9D0C-502C25D45888}" dt="2023-01-05T13:46:46.391" v="10" actId="20577"/>
        <pc:sldMasterMkLst>
          <pc:docMk/>
          <pc:sldMasterMk cId="0" sldId="2147483648"/>
        </pc:sldMasterMkLst>
        <pc:spChg chg="mod">
          <ac:chgData name="Bottegal, Fabio (Partner Business Manager)" userId="8963e140-029c-4fd9-82ce-dfe002c8afb4" providerId="ADAL" clId="{6AE12FAF-A58E-4DD0-9D0C-502C25D45888}" dt="2023-01-05T13:38:27.314" v="0" actId="20577"/>
          <ac:spMkLst>
            <pc:docMk/>
            <pc:sldMasterMk cId="0" sldId="2147483648"/>
            <ac:spMk id="9" creationId="{C2B80BCB-8D6A-4F0F-9F2C-96784C4811C3}"/>
          </ac:spMkLst>
        </pc:spChg>
        <pc:spChg chg="mod">
          <ac:chgData name="Bottegal, Fabio (Partner Business Manager)" userId="8963e140-029c-4fd9-82ce-dfe002c8afb4" providerId="ADAL" clId="{6AE12FAF-A58E-4DD0-9D0C-502C25D45888}" dt="2023-01-05T13:46:46.391" v="10" actId="20577"/>
          <ac:spMkLst>
            <pc:docMk/>
            <pc:sldMasterMk cId="0" sldId="2147483648"/>
            <ac:spMk id="11" creationId="{E8BC1667-CBE1-4184-A927-8C65A578D335}"/>
          </ac:spMkLst>
        </pc:spChg>
        <pc:sldLayoutChg chg="delSp new del mod">
          <pc:chgData name="Bottegal, Fabio (Partner Business Manager)" userId="8963e140-029c-4fd9-82ce-dfe002c8afb4" providerId="ADAL" clId="{6AE12FAF-A58E-4DD0-9D0C-502C25D45888}" dt="2023-01-05T13:40:46.635" v="4" actId="2696"/>
          <pc:sldLayoutMkLst>
            <pc:docMk/>
            <pc:sldMasterMk cId="0" sldId="2147483648"/>
            <pc:sldLayoutMk cId="2582873626" sldId="2147483664"/>
          </pc:sldLayoutMkLst>
          <pc:spChg chg="del">
            <ac:chgData name="Bottegal, Fabio (Partner Business Manager)" userId="8963e140-029c-4fd9-82ce-dfe002c8afb4" providerId="ADAL" clId="{6AE12FAF-A58E-4DD0-9D0C-502C25D45888}" dt="2023-01-05T13:39:53.577" v="3" actId="478"/>
            <ac:spMkLst>
              <pc:docMk/>
              <pc:sldMasterMk cId="0" sldId="2147483648"/>
              <pc:sldLayoutMk cId="2582873626" sldId="2147483664"/>
              <ac:spMk id="2" creationId="{52AEEDEB-9AD8-4042-9BB6-0639FD3AD9BB}"/>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14A884-5E1A-453C-A75F-9F2D792D9685}" type="datetimeFigureOut">
              <a:rPr lang="it-IT" smtClean="0"/>
              <a:t>06/01/2023</a:t>
            </a:fld>
            <a:endParaRPr lang="it-IT"/>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6C2C00-7C08-4B63-8EB2-0869EBD4FEC2}" type="slidenum">
              <a:rPr lang="it-IT" smtClean="0"/>
              <a:t>‹#›</a:t>
            </a:fld>
            <a:endParaRPr lang="it-IT"/>
          </a:p>
        </p:txBody>
      </p:sp>
    </p:spTree>
    <p:extLst>
      <p:ext uri="{BB962C8B-B14F-4D97-AF65-F5344CB8AC3E}">
        <p14:creationId xmlns:p14="http://schemas.microsoft.com/office/powerpoint/2010/main" val="470269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7" name="Shape 137"/>
          <p:cNvSpPr>
            <a:spLocks noGrp="1" noRot="1" noChangeAspect="1"/>
          </p:cNvSpPr>
          <p:nvPr>
            <p:ph type="sldImg"/>
          </p:nvPr>
        </p:nvSpPr>
        <p:spPr>
          <a:xfrm>
            <a:off x="381000" y="685800"/>
            <a:ext cx="6096000" cy="3429000"/>
          </a:xfrm>
          <a:prstGeom prst="rect">
            <a:avLst/>
          </a:prstGeom>
        </p:spPr>
        <p:txBody>
          <a:bodyPr/>
          <a:lstStyle/>
          <a:p>
            <a:endParaRPr/>
          </a:p>
        </p:txBody>
      </p:sp>
      <p:sp>
        <p:nvSpPr>
          <p:cNvPr id="138" name="Shape 13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494958076"/>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a:p>
        </p:txBody>
      </p:sp>
    </p:spTree>
    <p:extLst>
      <p:ext uri="{BB962C8B-B14F-4D97-AF65-F5344CB8AC3E}">
        <p14:creationId xmlns:p14="http://schemas.microsoft.com/office/powerpoint/2010/main" val="2765250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a:p>
        </p:txBody>
      </p:sp>
    </p:spTree>
    <p:extLst>
      <p:ext uri="{BB962C8B-B14F-4D97-AF65-F5344CB8AC3E}">
        <p14:creationId xmlns:p14="http://schemas.microsoft.com/office/powerpoint/2010/main" val="4129497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0E1DE08-C7AE-4A7D-94F1-7D94E17D89B2}" type="slidenum">
              <a:rPr lang="it-IT" smtClean="0"/>
              <a:t>3</a:t>
            </a:fld>
            <a:endParaRPr lang="it-IT"/>
          </a:p>
        </p:txBody>
      </p:sp>
    </p:spTree>
    <p:extLst>
      <p:ext uri="{BB962C8B-B14F-4D97-AF65-F5344CB8AC3E}">
        <p14:creationId xmlns:p14="http://schemas.microsoft.com/office/powerpoint/2010/main" val="3446716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0E1DE08-C7AE-4A7D-94F1-7D94E17D89B2}" type="slidenum">
              <a:rPr lang="it-IT" smtClean="0"/>
              <a:t>6</a:t>
            </a:fld>
            <a:endParaRPr lang="it-IT"/>
          </a:p>
        </p:txBody>
      </p:sp>
    </p:spTree>
    <p:extLst>
      <p:ext uri="{BB962C8B-B14F-4D97-AF65-F5344CB8AC3E}">
        <p14:creationId xmlns:p14="http://schemas.microsoft.com/office/powerpoint/2010/main" val="1155927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0E1DE08-C7AE-4A7D-94F1-7D94E17D89B2}" type="slidenum">
              <a:rPr lang="it-IT" smtClean="0"/>
              <a:t>8</a:t>
            </a:fld>
            <a:endParaRPr lang="it-IT"/>
          </a:p>
        </p:txBody>
      </p:sp>
    </p:spTree>
    <p:extLst>
      <p:ext uri="{BB962C8B-B14F-4D97-AF65-F5344CB8AC3E}">
        <p14:creationId xmlns:p14="http://schemas.microsoft.com/office/powerpoint/2010/main" val="3020103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0E1DE08-C7AE-4A7D-94F1-7D94E17D89B2}" type="slidenum">
              <a:rPr lang="it-IT" smtClean="0"/>
              <a:t>10</a:t>
            </a:fld>
            <a:endParaRPr lang="it-IT"/>
          </a:p>
        </p:txBody>
      </p:sp>
    </p:spTree>
    <p:extLst>
      <p:ext uri="{BB962C8B-B14F-4D97-AF65-F5344CB8AC3E}">
        <p14:creationId xmlns:p14="http://schemas.microsoft.com/office/powerpoint/2010/main" val="578733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0E1DE08-C7AE-4A7D-94F1-7D94E17D89B2}" type="slidenum">
              <a:rPr lang="it-IT" smtClean="0"/>
              <a:t>11</a:t>
            </a:fld>
            <a:endParaRPr lang="it-IT"/>
          </a:p>
        </p:txBody>
      </p:sp>
    </p:spTree>
    <p:extLst>
      <p:ext uri="{BB962C8B-B14F-4D97-AF65-F5344CB8AC3E}">
        <p14:creationId xmlns:p14="http://schemas.microsoft.com/office/powerpoint/2010/main" val="2758428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0E1DE08-C7AE-4A7D-94F1-7D94E17D89B2}" type="slidenum">
              <a:rPr lang="it-IT" smtClean="0"/>
              <a:t>12</a:t>
            </a:fld>
            <a:endParaRPr lang="it-IT"/>
          </a:p>
        </p:txBody>
      </p:sp>
    </p:spTree>
    <p:extLst>
      <p:ext uri="{BB962C8B-B14F-4D97-AF65-F5344CB8AC3E}">
        <p14:creationId xmlns:p14="http://schemas.microsoft.com/office/powerpoint/2010/main" val="2800425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it-IT"/>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Click to edit Master subtitle style</a:t>
            </a:r>
            <a:endParaRPr lang="en-US"/>
          </a:p>
        </p:txBody>
      </p:sp>
      <p:sp>
        <p:nvSpPr>
          <p:cNvPr id="7" name="Shape 5">
            <a:extLst>
              <a:ext uri="{FF2B5EF4-FFF2-40B4-BE49-F238E27FC236}">
                <a16:creationId xmlns:a16="http://schemas.microsoft.com/office/drawing/2014/main" id="{3103320E-9F2E-4F5F-9AA6-E261742CA5E8}"/>
              </a:ext>
            </a:extLst>
          </p:cNvPr>
          <p:cNvSpPr>
            <a:spLocks noGrp="1"/>
          </p:cNvSpPr>
          <p:nvPr>
            <p:ph type="sldNum" sz="quarter" idx="2"/>
          </p:nvPr>
        </p:nvSpPr>
        <p:spPr>
          <a:xfrm>
            <a:off x="11685590" y="6491045"/>
            <a:ext cx="259043" cy="261610"/>
          </a:xfrm>
          <a:prstGeom prst="rect">
            <a:avLst/>
          </a:prstGeom>
          <a:ln w="12700">
            <a:miter lim="400000"/>
          </a:ln>
        </p:spPr>
        <p:txBody>
          <a:bodyPr wrap="none" lIns="45719" rIns="45719">
            <a:spAutoFit/>
          </a:bodyPr>
          <a:lstStyle>
            <a:lvl1pPr>
              <a:defRPr sz="1100">
                <a:solidFill>
                  <a:schemeClr val="bg1">
                    <a:lumMod val="75000"/>
                  </a:schemeClr>
                </a:solidFill>
              </a:defRPr>
            </a:lvl1pPr>
          </a:lstStyle>
          <a:p>
            <a:fld id="{86CB4B4D-7CA3-9044-876B-883B54F8677D}" type="slidenum">
              <a:rPr lang="it-IT" smtClean="0"/>
              <a:pPr/>
              <a:t>‹#›</a:t>
            </a:fld>
            <a:endParaRPr lang="it-IT" dirty="0"/>
          </a:p>
        </p:txBody>
      </p:sp>
    </p:spTree>
    <p:extLst>
      <p:ext uri="{BB962C8B-B14F-4D97-AF65-F5344CB8AC3E}">
        <p14:creationId xmlns:p14="http://schemas.microsoft.com/office/powerpoint/2010/main" val="4080150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61323"/>
            <a:ext cx="10972800" cy="4164841"/>
          </a:xfrm>
          <a:prstGeom prst="rect">
            <a:avLst/>
          </a:prstGeom>
        </p:spPr>
        <p:txBody>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7" name="Shape 5">
            <a:extLst>
              <a:ext uri="{FF2B5EF4-FFF2-40B4-BE49-F238E27FC236}">
                <a16:creationId xmlns:a16="http://schemas.microsoft.com/office/drawing/2014/main" id="{D81DC80E-DB41-47E4-AFD9-5E7FB4E129BE}"/>
              </a:ext>
            </a:extLst>
          </p:cNvPr>
          <p:cNvSpPr>
            <a:spLocks noGrp="1"/>
          </p:cNvSpPr>
          <p:nvPr>
            <p:ph type="sldNum" sz="quarter" idx="2"/>
          </p:nvPr>
        </p:nvSpPr>
        <p:spPr>
          <a:xfrm>
            <a:off x="11685590" y="6491045"/>
            <a:ext cx="259043" cy="261610"/>
          </a:xfrm>
          <a:prstGeom prst="rect">
            <a:avLst/>
          </a:prstGeom>
          <a:ln w="12700">
            <a:miter lim="400000"/>
          </a:ln>
        </p:spPr>
        <p:txBody>
          <a:bodyPr wrap="none" lIns="45719" rIns="45719">
            <a:spAutoFit/>
          </a:bodyPr>
          <a:lstStyle>
            <a:lvl1pPr>
              <a:defRPr sz="1100">
                <a:solidFill>
                  <a:schemeClr val="bg1">
                    <a:lumMod val="75000"/>
                  </a:schemeClr>
                </a:solidFill>
              </a:defRPr>
            </a:lvl1pPr>
          </a:lstStyle>
          <a:p>
            <a:fld id="{86CB4B4D-7CA3-9044-876B-883B54F8677D}" type="slidenum">
              <a:rPr lang="it-IT" smtClean="0"/>
              <a:pPr/>
              <a:t>‹#›</a:t>
            </a:fld>
            <a:endParaRPr lang="it-IT" dirty="0"/>
          </a:p>
        </p:txBody>
      </p:sp>
      <p:sp>
        <p:nvSpPr>
          <p:cNvPr id="9" name="Title 8">
            <a:extLst>
              <a:ext uri="{FF2B5EF4-FFF2-40B4-BE49-F238E27FC236}">
                <a16:creationId xmlns:a16="http://schemas.microsoft.com/office/drawing/2014/main" id="{C6874CDB-AA43-49E1-8E83-4A8870979C64}"/>
              </a:ext>
            </a:extLst>
          </p:cNvPr>
          <p:cNvSpPr>
            <a:spLocks noGrp="1"/>
          </p:cNvSpPr>
          <p:nvPr>
            <p:ph type="title"/>
          </p:nvPr>
        </p:nvSpPr>
        <p:spPr/>
        <p:txBody>
          <a:bodyPr/>
          <a:lstStyle/>
          <a:p>
            <a:r>
              <a:rPr lang="en-US"/>
              <a:t>Click to edit Master title style</a:t>
            </a:r>
            <a:endParaRPr lang="it-IT"/>
          </a:p>
        </p:txBody>
      </p:sp>
    </p:spTree>
    <p:extLst>
      <p:ext uri="{BB962C8B-B14F-4D97-AF65-F5344CB8AC3E}">
        <p14:creationId xmlns:p14="http://schemas.microsoft.com/office/powerpoint/2010/main" val="5351896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Shape 3"/>
          <p:cNvSpPr>
            <a:spLocks noGrp="1"/>
          </p:cNvSpPr>
          <p:nvPr>
            <p:ph type="title"/>
          </p:nvPr>
        </p:nvSpPr>
        <p:spPr>
          <a:xfrm>
            <a:off x="609600" y="1046922"/>
            <a:ext cx="10972800" cy="684214"/>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Titolo Testo</a:t>
            </a:r>
          </a:p>
        </p:txBody>
      </p:sp>
      <p:sp>
        <p:nvSpPr>
          <p:cNvPr id="5" name="Shape 5"/>
          <p:cNvSpPr>
            <a:spLocks noGrp="1"/>
          </p:cNvSpPr>
          <p:nvPr>
            <p:ph type="sldNum" sz="quarter" idx="2"/>
          </p:nvPr>
        </p:nvSpPr>
        <p:spPr>
          <a:xfrm>
            <a:off x="11685590" y="6491045"/>
            <a:ext cx="259043" cy="261610"/>
          </a:xfrm>
          <a:prstGeom prst="rect">
            <a:avLst/>
          </a:prstGeom>
          <a:ln w="12700">
            <a:miter lim="400000"/>
          </a:ln>
        </p:spPr>
        <p:txBody>
          <a:bodyPr wrap="none" lIns="45719" rIns="45719">
            <a:spAutoFit/>
          </a:bodyPr>
          <a:lstStyle>
            <a:lvl1pPr>
              <a:defRPr sz="1100">
                <a:solidFill>
                  <a:schemeClr val="bg1">
                    <a:lumMod val="75000"/>
                  </a:schemeClr>
                </a:solidFill>
              </a:defRPr>
            </a:lvl1pPr>
          </a:lstStyle>
          <a:p>
            <a:fld id="{86CB4B4D-7CA3-9044-876B-883B54F8677D}" type="slidenum">
              <a:rPr lang="it-IT" smtClean="0"/>
              <a:pPr/>
              <a:t>‹#›</a:t>
            </a:fld>
            <a:endParaRPr lang="it-IT" dirty="0"/>
          </a:p>
        </p:txBody>
      </p:sp>
      <p:pic>
        <p:nvPicPr>
          <p:cNvPr id="8" name="Picture 7" descr="A close up of a logo&#10;&#10;Description automatically generated">
            <a:extLst>
              <a:ext uri="{FF2B5EF4-FFF2-40B4-BE49-F238E27FC236}">
                <a16:creationId xmlns:a16="http://schemas.microsoft.com/office/drawing/2014/main" id="{F97E4EE8-F443-424C-91C0-77FC2F69557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45222" y="206158"/>
            <a:ext cx="2105205" cy="702305"/>
          </a:xfrm>
          <a:prstGeom prst="rect">
            <a:avLst/>
          </a:prstGeom>
        </p:spPr>
      </p:pic>
      <p:sp>
        <p:nvSpPr>
          <p:cNvPr id="9" name="TextBox 8">
            <a:extLst>
              <a:ext uri="{FF2B5EF4-FFF2-40B4-BE49-F238E27FC236}">
                <a16:creationId xmlns:a16="http://schemas.microsoft.com/office/drawing/2014/main" id="{C2B80BCB-8D6A-4F0F-9F2C-96784C4811C3}"/>
              </a:ext>
            </a:extLst>
          </p:cNvPr>
          <p:cNvSpPr txBox="1"/>
          <p:nvPr userDrawn="1"/>
        </p:nvSpPr>
        <p:spPr>
          <a:xfrm>
            <a:off x="245222" y="6491047"/>
            <a:ext cx="3589175"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chemeClr val="bg1">
                    <a:lumMod val="75000"/>
                  </a:schemeClr>
                </a:solidFill>
                <a:effectLst/>
                <a:uFillTx/>
                <a:latin typeface="+mn-lt"/>
                <a:ea typeface="+mn-ea"/>
                <a:cs typeface="+mn-cs"/>
                <a:sym typeface="Calibri"/>
              </a:rPr>
              <a:t>Copyright © 2023 ABC Digital. All rights reserved.</a:t>
            </a:r>
            <a:endParaRPr kumimoji="0" lang="it-IT" sz="1100" b="0" i="0" u="none" strike="noStrike" cap="none" spc="0" normalizeH="0" baseline="0" dirty="0">
              <a:ln>
                <a:noFill/>
              </a:ln>
              <a:solidFill>
                <a:schemeClr val="bg1">
                  <a:lumMod val="75000"/>
                </a:schemeClr>
              </a:solidFill>
              <a:effectLst/>
              <a:uFillTx/>
              <a:latin typeface="+mn-lt"/>
              <a:ea typeface="+mn-ea"/>
              <a:cs typeface="+mn-cs"/>
              <a:sym typeface="Calibri"/>
            </a:endParaRPr>
          </a:p>
        </p:txBody>
      </p:sp>
      <p:sp>
        <p:nvSpPr>
          <p:cNvPr id="11" name="TextBox 10">
            <a:extLst>
              <a:ext uri="{FF2B5EF4-FFF2-40B4-BE49-F238E27FC236}">
                <a16:creationId xmlns:a16="http://schemas.microsoft.com/office/drawing/2014/main" id="{E8BC1667-CBE1-4184-A927-8C65A578D335}"/>
              </a:ext>
            </a:extLst>
          </p:cNvPr>
          <p:cNvSpPr txBox="1"/>
          <p:nvPr userDrawn="1"/>
        </p:nvSpPr>
        <p:spPr>
          <a:xfrm>
            <a:off x="7937788" y="6491047"/>
            <a:ext cx="3589175"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r" defTabSz="4572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chemeClr val="bg1">
                    <a:lumMod val="75000"/>
                  </a:schemeClr>
                </a:solidFill>
                <a:effectLst/>
                <a:uFillTx/>
                <a:latin typeface="+mn-lt"/>
                <a:ea typeface="+mn-ea"/>
                <a:cs typeface="+mn-cs"/>
                <a:sym typeface="Calibri"/>
              </a:rPr>
              <a:t>20 - Fare acquisti  online - (E-Commerce)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Lst>
  <p:transition spd="med"/>
  <p:hf hdr="0" ftr="0" dt="0"/>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p:bodyStyle>
    <p:otherStyle>
      <a:lvl1pPr marL="0" marR="0" indent="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1pPr>
      <a:lvl2pPr marL="0" marR="0" indent="45720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2pPr>
      <a:lvl3pPr marL="0" marR="0" indent="91440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3pPr>
      <a:lvl4pPr marL="0" marR="0" indent="137160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4pPr>
      <a:lvl5pPr marL="0" marR="0" indent="182880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5pPr>
      <a:lvl6pPr marL="0" marR="0" indent="228600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6pPr>
      <a:lvl7pPr marL="0" marR="0" indent="274320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7pPr>
      <a:lvl8pPr marL="0" marR="0" indent="320040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8pPr>
      <a:lvl9pPr marL="0" marR="0" indent="365760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E6B3F32A-DF82-4BA3-977A-A5659958599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7019" y="9678"/>
            <a:ext cx="11238295" cy="6742977"/>
          </a:xfrm>
          <a:prstGeom prst="rect">
            <a:avLst/>
          </a:prstGeom>
        </p:spPr>
      </p:pic>
      <p:sp>
        <p:nvSpPr>
          <p:cNvPr id="4" name="Slide Number Placeholder 3">
            <a:extLst>
              <a:ext uri="{FF2B5EF4-FFF2-40B4-BE49-F238E27FC236}">
                <a16:creationId xmlns:a16="http://schemas.microsoft.com/office/drawing/2014/main" id="{A65523DE-4DC3-4C3A-AE58-D08D86489801}"/>
              </a:ext>
            </a:extLst>
          </p:cNvPr>
          <p:cNvSpPr>
            <a:spLocks noGrp="1"/>
          </p:cNvSpPr>
          <p:nvPr>
            <p:ph type="sldNum" sz="quarter" idx="2"/>
          </p:nvPr>
        </p:nvSpPr>
        <p:spPr/>
        <p:txBody>
          <a:bodyPr/>
          <a:lstStyle/>
          <a:p>
            <a:fld id="{86CB4B4D-7CA3-9044-876B-883B54F8677D}" type="slidenum">
              <a:rPr lang="it-IT" smtClean="0"/>
              <a:pPr/>
              <a:t>1</a:t>
            </a:fld>
            <a:endParaRPr lang="it-IT" dirty="0"/>
          </a:p>
        </p:txBody>
      </p:sp>
    </p:spTree>
    <p:extLst>
      <p:ext uri="{BB962C8B-B14F-4D97-AF65-F5344CB8AC3E}">
        <p14:creationId xmlns:p14="http://schemas.microsoft.com/office/powerpoint/2010/main" val="2586705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2DD73497-748E-45F5-A67B-52DF4A66C38E}"/>
              </a:ext>
            </a:extLst>
          </p:cNvPr>
          <p:cNvSpPr/>
          <p:nvPr/>
        </p:nvSpPr>
        <p:spPr>
          <a:xfrm>
            <a:off x="609600" y="1138752"/>
            <a:ext cx="11250440" cy="2800767"/>
          </a:xfrm>
          <a:prstGeom prst="rect">
            <a:avLst/>
          </a:prstGeom>
        </p:spPr>
        <p:txBody>
          <a:bodyPr wrap="square">
            <a:spAutoFit/>
          </a:bodyPr>
          <a:lstStyle/>
          <a:p>
            <a:pPr marL="285750" indent="-285750" algn="just">
              <a:buFont typeface="Wingdings" panose="05000000000000000000" pitchFamily="2" charset="2"/>
              <a:buChar char="ü"/>
            </a:pPr>
            <a:r>
              <a:rPr lang="it-IT" sz="2000" dirty="0">
                <a:solidFill>
                  <a:srgbClr val="FF0000"/>
                </a:solidFill>
              </a:rPr>
              <a:t>Occorre avere un collegamento a internet e un device adatto per la navigazione (PC, Tablet o Smartphone)</a:t>
            </a:r>
          </a:p>
          <a:p>
            <a:pPr algn="just"/>
            <a:endParaRPr lang="it-IT" sz="2000" dirty="0">
              <a:solidFill>
                <a:srgbClr val="FF0000"/>
              </a:solidFill>
            </a:endParaRPr>
          </a:p>
          <a:p>
            <a:pPr algn="just"/>
            <a:r>
              <a:rPr lang="it-IT" sz="1600" dirty="0">
                <a:solidFill>
                  <a:schemeClr val="tx1"/>
                </a:solidFill>
              </a:rPr>
              <a:t>Internet ormai è alla portata di tutti, con lo smartphone abbiamo il mondo in tasca. Quasi tutti i siti di E-Commerce sono «responsivi» ovvero si adattano per essere facilmente esplorati accedendo anche dallo smartphone o dal tablet.</a:t>
            </a:r>
          </a:p>
          <a:p>
            <a:pPr algn="just"/>
            <a:endParaRPr lang="it-IT" sz="1600" dirty="0">
              <a:solidFill>
                <a:schemeClr val="tx1"/>
              </a:solidFill>
            </a:endParaRPr>
          </a:p>
          <a:p>
            <a:pPr algn="just"/>
            <a:r>
              <a:rPr lang="it-IT" sz="1600" dirty="0">
                <a:solidFill>
                  <a:schemeClr val="tx1"/>
                </a:solidFill>
              </a:rPr>
              <a:t>Per facilitare le operazioni di acquisto, i colossi del commercio online dispongono anche di loro app che rendono il processo molto più fluido anche per l’acquirente meno esperto.</a:t>
            </a:r>
          </a:p>
          <a:p>
            <a:pPr algn="just"/>
            <a:endParaRPr lang="it-IT" sz="1600" dirty="0">
              <a:solidFill>
                <a:schemeClr val="tx1"/>
              </a:solidFill>
            </a:endParaRPr>
          </a:p>
          <a:p>
            <a:pPr algn="ctr"/>
            <a:r>
              <a:rPr lang="it-IT" sz="2000" b="1" dirty="0">
                <a:solidFill>
                  <a:srgbClr val="0070C0"/>
                </a:solidFill>
              </a:rPr>
              <a:t>Ecco di seguito alcuni protagonisti indiscussi dello shopping online</a:t>
            </a:r>
          </a:p>
        </p:txBody>
      </p:sp>
      <p:pic>
        <p:nvPicPr>
          <p:cNvPr id="3" name="Immagine 2">
            <a:extLst>
              <a:ext uri="{FF2B5EF4-FFF2-40B4-BE49-F238E27FC236}">
                <a16:creationId xmlns:a16="http://schemas.microsoft.com/office/drawing/2014/main" id="{3D28C97A-B423-4442-93F2-3A83F7C614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6293" y="4101220"/>
            <a:ext cx="1032850" cy="1032850"/>
          </a:xfrm>
          <a:prstGeom prst="rect">
            <a:avLst/>
          </a:prstGeom>
        </p:spPr>
      </p:pic>
      <p:pic>
        <p:nvPicPr>
          <p:cNvPr id="4" name="Immagine 3">
            <a:extLst>
              <a:ext uri="{FF2B5EF4-FFF2-40B4-BE49-F238E27FC236}">
                <a16:creationId xmlns:a16="http://schemas.microsoft.com/office/drawing/2014/main" id="{C5D658EB-6924-4055-BACE-4AE3AD4EE4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43223" y="3970173"/>
            <a:ext cx="2206550" cy="1235668"/>
          </a:xfrm>
          <a:prstGeom prst="rect">
            <a:avLst/>
          </a:prstGeom>
        </p:spPr>
      </p:pic>
      <p:pic>
        <p:nvPicPr>
          <p:cNvPr id="5" name="Immagine 4">
            <a:extLst>
              <a:ext uri="{FF2B5EF4-FFF2-40B4-BE49-F238E27FC236}">
                <a16:creationId xmlns:a16="http://schemas.microsoft.com/office/drawing/2014/main" id="{4ACDB2D9-249C-430F-B52C-9FEE642D7EB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50274" y="5383799"/>
            <a:ext cx="1439501" cy="809719"/>
          </a:xfrm>
          <a:prstGeom prst="rect">
            <a:avLst/>
          </a:prstGeom>
        </p:spPr>
      </p:pic>
      <p:pic>
        <p:nvPicPr>
          <p:cNvPr id="8" name="Immagine 7">
            <a:extLst>
              <a:ext uri="{FF2B5EF4-FFF2-40B4-BE49-F238E27FC236}">
                <a16:creationId xmlns:a16="http://schemas.microsoft.com/office/drawing/2014/main" id="{4C7D2BB9-73B4-48E5-B8A3-D8DB32C71DF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21282" y="3889715"/>
            <a:ext cx="1819432" cy="1819432"/>
          </a:xfrm>
          <a:prstGeom prst="rect">
            <a:avLst/>
          </a:prstGeom>
        </p:spPr>
      </p:pic>
      <p:pic>
        <p:nvPicPr>
          <p:cNvPr id="10" name="Immagine 9">
            <a:extLst>
              <a:ext uri="{FF2B5EF4-FFF2-40B4-BE49-F238E27FC236}">
                <a16:creationId xmlns:a16="http://schemas.microsoft.com/office/drawing/2014/main" id="{13A3C01B-76D3-448E-9AE3-16B10951124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03221" y="5205841"/>
            <a:ext cx="1097375" cy="1091279"/>
          </a:xfrm>
          <a:prstGeom prst="rect">
            <a:avLst/>
          </a:prstGeom>
        </p:spPr>
      </p:pic>
      <p:pic>
        <p:nvPicPr>
          <p:cNvPr id="11" name="Immagine 10">
            <a:extLst>
              <a:ext uri="{FF2B5EF4-FFF2-40B4-BE49-F238E27FC236}">
                <a16:creationId xmlns:a16="http://schemas.microsoft.com/office/drawing/2014/main" id="{D74DF1B5-6D9E-46DC-AB27-E5EA9D6C93F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20097" y="5383798"/>
            <a:ext cx="1954156" cy="785571"/>
          </a:xfrm>
          <a:prstGeom prst="rect">
            <a:avLst/>
          </a:prstGeom>
        </p:spPr>
      </p:pic>
      <p:pic>
        <p:nvPicPr>
          <p:cNvPr id="12" name="Immagine 11">
            <a:extLst>
              <a:ext uri="{FF2B5EF4-FFF2-40B4-BE49-F238E27FC236}">
                <a16:creationId xmlns:a16="http://schemas.microsoft.com/office/drawing/2014/main" id="{FF85FA8F-5A3D-458E-8A15-531774AFD25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060898" y="3921413"/>
            <a:ext cx="1819432" cy="1570776"/>
          </a:xfrm>
          <a:prstGeom prst="rect">
            <a:avLst/>
          </a:prstGeom>
        </p:spPr>
      </p:pic>
      <p:pic>
        <p:nvPicPr>
          <p:cNvPr id="13" name="Immagine 12">
            <a:extLst>
              <a:ext uri="{FF2B5EF4-FFF2-40B4-BE49-F238E27FC236}">
                <a16:creationId xmlns:a16="http://schemas.microsoft.com/office/drawing/2014/main" id="{1223108E-2B62-4E0D-A86E-019A9E8298A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889400" y="5176037"/>
            <a:ext cx="1190625" cy="1190625"/>
          </a:xfrm>
          <a:prstGeom prst="rect">
            <a:avLst/>
          </a:prstGeom>
        </p:spPr>
      </p:pic>
      <p:pic>
        <p:nvPicPr>
          <p:cNvPr id="14" name="Immagine 13">
            <a:extLst>
              <a:ext uri="{FF2B5EF4-FFF2-40B4-BE49-F238E27FC236}">
                <a16:creationId xmlns:a16="http://schemas.microsoft.com/office/drawing/2014/main" id="{523E6C48-9A39-4AB5-8AB3-34855F804D8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669055" y="4101220"/>
            <a:ext cx="1626652" cy="948745"/>
          </a:xfrm>
          <a:prstGeom prst="rect">
            <a:avLst/>
          </a:prstGeom>
        </p:spPr>
      </p:pic>
    </p:spTree>
    <p:extLst>
      <p:ext uri="{BB962C8B-B14F-4D97-AF65-F5344CB8AC3E}">
        <p14:creationId xmlns:p14="http://schemas.microsoft.com/office/powerpoint/2010/main" val="2973920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311" y="2254885"/>
            <a:ext cx="10972800" cy="684213"/>
          </a:xfrm>
        </p:spPr>
        <p:txBody>
          <a:bodyPr>
            <a:noAutofit/>
          </a:bodyPr>
          <a:lstStyle/>
          <a:p>
            <a:r>
              <a:rPr lang="it-IT" dirty="0">
                <a:solidFill>
                  <a:srgbClr val="0070C0"/>
                </a:solidFill>
              </a:rPr>
              <a:t>Come funziona?</a:t>
            </a:r>
            <a:br>
              <a:rPr lang="it-IT" dirty="0">
                <a:solidFill>
                  <a:srgbClr val="0070C0"/>
                </a:solidFill>
              </a:rPr>
            </a:br>
            <a:br>
              <a:rPr lang="it-IT" dirty="0"/>
            </a:br>
            <a:r>
              <a:rPr lang="it-IT" sz="4000" dirty="0"/>
              <a:t>Simuliamo un acquisto</a:t>
            </a:r>
            <a:endParaRPr lang="it-IT" dirty="0"/>
          </a:p>
        </p:txBody>
      </p:sp>
      <p:sp>
        <p:nvSpPr>
          <p:cNvPr id="6" name="Slide Number Placeholder 5">
            <a:extLst>
              <a:ext uri="{FF2B5EF4-FFF2-40B4-BE49-F238E27FC236}">
                <a16:creationId xmlns:a16="http://schemas.microsoft.com/office/drawing/2014/main" id="{E18F4B58-060D-4601-9034-511204BF7C34}"/>
              </a:ext>
            </a:extLst>
          </p:cNvPr>
          <p:cNvSpPr>
            <a:spLocks noGrp="1"/>
          </p:cNvSpPr>
          <p:nvPr>
            <p:ph type="sldNum" sz="quarter" idx="2"/>
          </p:nvPr>
        </p:nvSpPr>
        <p:spPr/>
        <p:txBody>
          <a:bodyPr/>
          <a:lstStyle/>
          <a:p>
            <a:fld id="{86CB4B4D-7CA3-9044-876B-883B54F8677D}" type="slidenum">
              <a:rPr lang="it-IT" smtClean="0"/>
              <a:pPr/>
              <a:t>11</a:t>
            </a:fld>
            <a:endParaRPr lang="it-IT" dirty="0"/>
          </a:p>
        </p:txBody>
      </p:sp>
    </p:spTree>
    <p:extLst>
      <p:ext uri="{BB962C8B-B14F-4D97-AF65-F5344CB8AC3E}">
        <p14:creationId xmlns:p14="http://schemas.microsoft.com/office/powerpoint/2010/main" val="1783466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18F4B58-060D-4601-9034-511204BF7C34}"/>
              </a:ext>
            </a:extLst>
          </p:cNvPr>
          <p:cNvSpPr>
            <a:spLocks noGrp="1"/>
          </p:cNvSpPr>
          <p:nvPr>
            <p:ph type="sldNum" sz="quarter" idx="2"/>
          </p:nvPr>
        </p:nvSpPr>
        <p:spPr/>
        <p:txBody>
          <a:bodyPr/>
          <a:lstStyle/>
          <a:p>
            <a:fld id="{86CB4B4D-7CA3-9044-876B-883B54F8677D}" type="slidenum">
              <a:rPr lang="it-IT" smtClean="0"/>
              <a:pPr/>
              <a:t>12</a:t>
            </a:fld>
            <a:endParaRPr lang="it-IT" dirty="0"/>
          </a:p>
        </p:txBody>
      </p:sp>
      <p:sp>
        <p:nvSpPr>
          <p:cNvPr id="7" name="TextBox 3">
            <a:extLst>
              <a:ext uri="{FF2B5EF4-FFF2-40B4-BE49-F238E27FC236}">
                <a16:creationId xmlns:a16="http://schemas.microsoft.com/office/drawing/2014/main" id="{CE000919-8F38-48E1-A287-3B0A7DBC982E}"/>
              </a:ext>
            </a:extLst>
          </p:cNvPr>
          <p:cNvSpPr txBox="1"/>
          <p:nvPr/>
        </p:nvSpPr>
        <p:spPr>
          <a:xfrm>
            <a:off x="615636" y="1348777"/>
            <a:ext cx="10909425" cy="5355312"/>
          </a:xfrm>
          <a:prstGeom prst="rect">
            <a:avLst/>
          </a:prstGeom>
          <a:noFill/>
        </p:spPr>
        <p:txBody>
          <a:bodyPr wrap="square" rtlCol="0">
            <a:spAutoFit/>
          </a:bodyPr>
          <a:lstStyle/>
          <a:p>
            <a:pPr marL="2244725"/>
            <a:r>
              <a:rPr lang="it-IT" sz="2000" b="1" dirty="0">
                <a:solidFill>
                  <a:srgbClr val="0070C0"/>
                </a:solidFill>
              </a:rPr>
              <a:t>Vediamo insieme come si fa un acquisto su un Negozio Online</a:t>
            </a:r>
            <a:r>
              <a:rPr lang="it-IT" dirty="0">
                <a:solidFill>
                  <a:schemeClr val="tx1"/>
                </a:solidFill>
              </a:rPr>
              <a:t> </a:t>
            </a:r>
          </a:p>
          <a:p>
            <a:pPr marL="2244725"/>
            <a:endParaRPr lang="it-IT" dirty="0">
              <a:solidFill>
                <a:schemeClr val="tx1"/>
              </a:solidFill>
            </a:endParaRPr>
          </a:p>
          <a:p>
            <a:pPr marL="2244725"/>
            <a:r>
              <a:rPr lang="it-IT" dirty="0">
                <a:solidFill>
                  <a:schemeClr val="tx1"/>
                </a:solidFill>
              </a:rPr>
              <a:t>Abbiamo scelto di usare </a:t>
            </a:r>
            <a:r>
              <a:rPr lang="it-IT" b="1" dirty="0">
                <a:solidFill>
                  <a:srgbClr val="0070C0"/>
                </a:solidFill>
              </a:rPr>
              <a:t>Amazon</a:t>
            </a:r>
            <a:r>
              <a:rPr lang="it-IT" dirty="0">
                <a:solidFill>
                  <a:schemeClr val="tx1"/>
                </a:solidFill>
              </a:rPr>
              <a:t> che è il più grande «supermercato» </a:t>
            </a:r>
          </a:p>
          <a:p>
            <a:pPr marL="2244725"/>
            <a:r>
              <a:rPr lang="it-IT" dirty="0">
                <a:solidFill>
                  <a:schemeClr val="tx1"/>
                </a:solidFill>
              </a:rPr>
              <a:t>di Internet e dispone di una vastissima scelta di prodotti.</a:t>
            </a:r>
          </a:p>
          <a:p>
            <a:pPr marL="2870200"/>
            <a:endParaRPr lang="it-IT" dirty="0">
              <a:solidFill>
                <a:schemeClr val="tx1"/>
              </a:solidFill>
            </a:endParaRPr>
          </a:p>
          <a:p>
            <a:pPr algn="just"/>
            <a:endParaRPr lang="it-IT" dirty="0">
              <a:solidFill>
                <a:schemeClr val="tx1"/>
              </a:solidFill>
            </a:endParaRPr>
          </a:p>
          <a:p>
            <a:pPr algn="just"/>
            <a:r>
              <a:rPr lang="it-IT" dirty="0">
                <a:solidFill>
                  <a:schemeClr val="tx1"/>
                </a:solidFill>
              </a:rPr>
              <a:t>Qualsiasi sia il negozio in cui decidete di «entrare», il vostro percorso – quello del cliente – sarà più o meno simile per tutti i negozi ed è molto vicino a quello che fate in un negozio reale, quindi comportatevi esattamente come fareste quando entrate in un supermercato per la prima volta: </a:t>
            </a:r>
          </a:p>
          <a:p>
            <a:pPr marL="285750" indent="-285750" algn="just">
              <a:buFont typeface="Wingdings" panose="05000000000000000000" pitchFamily="2" charset="2"/>
              <a:buChar char="ü"/>
            </a:pPr>
            <a:r>
              <a:rPr lang="it-IT" dirty="0">
                <a:solidFill>
                  <a:schemeClr val="tx1"/>
                </a:solidFill>
              </a:rPr>
              <a:t>aggiratevi tra gli scaffali</a:t>
            </a:r>
          </a:p>
          <a:p>
            <a:pPr marL="285750" indent="-285750" algn="just">
              <a:buFont typeface="Wingdings" panose="05000000000000000000" pitchFamily="2" charset="2"/>
              <a:buChar char="ü"/>
            </a:pPr>
            <a:r>
              <a:rPr lang="it-IT" dirty="0">
                <a:solidFill>
                  <a:schemeClr val="tx1"/>
                </a:solidFill>
              </a:rPr>
              <a:t>cercate i prodotti che vi servono</a:t>
            </a:r>
          </a:p>
          <a:p>
            <a:pPr marL="285750" indent="-285750" algn="just">
              <a:buFont typeface="Wingdings" panose="05000000000000000000" pitchFamily="2" charset="2"/>
              <a:buChar char="ü"/>
            </a:pPr>
            <a:r>
              <a:rPr lang="it-IT" dirty="0">
                <a:solidFill>
                  <a:schemeClr val="tx1"/>
                </a:solidFill>
              </a:rPr>
              <a:t>leggete bene l’etichetta (la descrizione del prodotto)</a:t>
            </a:r>
          </a:p>
          <a:p>
            <a:pPr marL="285750" indent="-285750" algn="just">
              <a:buFont typeface="Wingdings" panose="05000000000000000000" pitchFamily="2" charset="2"/>
              <a:buChar char="ü"/>
            </a:pPr>
            <a:r>
              <a:rPr lang="it-IT" dirty="0">
                <a:solidFill>
                  <a:schemeClr val="tx1"/>
                </a:solidFill>
              </a:rPr>
              <a:t>chiedete consiglio (che online si fa leggendo le recensioni di chi ha già acquistato quel prodotto)</a:t>
            </a:r>
          </a:p>
          <a:p>
            <a:pPr marL="285750" indent="-285750" algn="just">
              <a:buFont typeface="Wingdings" panose="05000000000000000000" pitchFamily="2" charset="2"/>
              <a:buChar char="ü"/>
            </a:pPr>
            <a:r>
              <a:rPr lang="it-IT" dirty="0">
                <a:solidFill>
                  <a:schemeClr val="tx1"/>
                </a:solidFill>
              </a:rPr>
              <a:t>mettetelo nel carrello </a:t>
            </a:r>
          </a:p>
          <a:p>
            <a:pPr marL="285750" indent="-285750" algn="just">
              <a:buFont typeface="Wingdings" panose="05000000000000000000" pitchFamily="2" charset="2"/>
              <a:buChar char="ü"/>
            </a:pPr>
            <a:r>
              <a:rPr lang="it-IT" dirty="0">
                <a:solidFill>
                  <a:schemeClr val="tx1"/>
                </a:solidFill>
              </a:rPr>
              <a:t>…</a:t>
            </a:r>
          </a:p>
          <a:p>
            <a:pPr marL="285750" indent="-285750" algn="just">
              <a:buFont typeface="Wingdings" panose="05000000000000000000" pitchFamily="2" charset="2"/>
              <a:buChar char="ü"/>
            </a:pPr>
            <a:r>
              <a:rPr lang="it-IT" dirty="0">
                <a:solidFill>
                  <a:schemeClr val="bg1">
                    <a:lumMod val="65000"/>
                  </a:schemeClr>
                </a:solidFill>
              </a:rPr>
              <a:t>(indicate dove volete ricevere i vostri acquisti)</a:t>
            </a:r>
          </a:p>
          <a:p>
            <a:pPr marL="285750" indent="-285750" algn="just">
              <a:buFont typeface="Wingdings" panose="05000000000000000000" pitchFamily="2" charset="2"/>
              <a:buChar char="ü"/>
            </a:pPr>
            <a:r>
              <a:rPr lang="it-IT" dirty="0">
                <a:solidFill>
                  <a:schemeClr val="tx1"/>
                </a:solidFill>
              </a:rPr>
              <a:t>e quando avete finito gli acquisti andate in cassa a pagare</a:t>
            </a:r>
          </a:p>
          <a:p>
            <a:pPr algn="just"/>
            <a:endParaRPr lang="it-IT" dirty="0">
              <a:solidFill>
                <a:schemeClr val="tx1"/>
              </a:solidFill>
            </a:endParaRPr>
          </a:p>
          <a:p>
            <a:pPr algn="just"/>
            <a:endParaRPr lang="it-IT" dirty="0">
              <a:solidFill>
                <a:schemeClr val="tx1"/>
              </a:solidFill>
            </a:endParaRPr>
          </a:p>
        </p:txBody>
      </p:sp>
      <p:pic>
        <p:nvPicPr>
          <p:cNvPr id="8" name="Immagine 7">
            <a:extLst>
              <a:ext uri="{FF2B5EF4-FFF2-40B4-BE49-F238E27FC236}">
                <a16:creationId xmlns:a16="http://schemas.microsoft.com/office/drawing/2014/main" id="{62566F6D-084B-421D-B123-E666777EC6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1149" y="1204111"/>
            <a:ext cx="1457608" cy="1457608"/>
          </a:xfrm>
          <a:prstGeom prst="rect">
            <a:avLst/>
          </a:prstGeom>
        </p:spPr>
      </p:pic>
    </p:spTree>
    <p:extLst>
      <p:ext uri="{BB962C8B-B14F-4D97-AF65-F5344CB8AC3E}">
        <p14:creationId xmlns:p14="http://schemas.microsoft.com/office/powerpoint/2010/main" val="2593491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D0D3F605-F3AC-4096-AC2D-6074F587201A}"/>
              </a:ext>
            </a:extLst>
          </p:cNvPr>
          <p:cNvSpPr>
            <a:spLocks noGrp="1"/>
          </p:cNvSpPr>
          <p:nvPr>
            <p:ph type="sldNum" sz="quarter" idx="2"/>
          </p:nvPr>
        </p:nvSpPr>
        <p:spPr/>
        <p:txBody>
          <a:bodyPr/>
          <a:lstStyle/>
          <a:p>
            <a:fld id="{86CB4B4D-7CA3-9044-876B-883B54F8677D}" type="slidenum">
              <a:rPr lang="it-IT" smtClean="0"/>
              <a:pPr/>
              <a:t>13</a:t>
            </a:fld>
            <a:endParaRPr lang="it-IT" dirty="0"/>
          </a:p>
        </p:txBody>
      </p:sp>
      <p:pic>
        <p:nvPicPr>
          <p:cNvPr id="3" name="Immagine 2">
            <a:extLst>
              <a:ext uri="{FF2B5EF4-FFF2-40B4-BE49-F238E27FC236}">
                <a16:creationId xmlns:a16="http://schemas.microsoft.com/office/drawing/2014/main" id="{E4345214-BEBF-4CE8-ADF8-31803D7412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9711" y="1448554"/>
            <a:ext cx="8350623" cy="4216651"/>
          </a:xfrm>
          <a:prstGeom prst="rect">
            <a:avLst/>
          </a:prstGeom>
        </p:spPr>
      </p:pic>
      <p:sp>
        <p:nvSpPr>
          <p:cNvPr id="5" name="Rettangolo 4">
            <a:extLst>
              <a:ext uri="{FF2B5EF4-FFF2-40B4-BE49-F238E27FC236}">
                <a16:creationId xmlns:a16="http://schemas.microsoft.com/office/drawing/2014/main" id="{1869C8D1-EB0E-4056-B841-E13F4FC4232B}"/>
              </a:ext>
            </a:extLst>
          </p:cNvPr>
          <p:cNvSpPr/>
          <p:nvPr/>
        </p:nvSpPr>
        <p:spPr>
          <a:xfrm>
            <a:off x="2860895" y="139001"/>
            <a:ext cx="8350623" cy="584775"/>
          </a:xfrm>
          <a:prstGeom prst="rect">
            <a:avLst/>
          </a:prstGeom>
          <a:ln w="12700">
            <a:solidFill>
              <a:srgbClr val="0070C0"/>
            </a:solidFill>
          </a:ln>
        </p:spPr>
        <p:txBody>
          <a:bodyPr wrap="square">
            <a:spAutoFit/>
          </a:bodyPr>
          <a:lstStyle/>
          <a:p>
            <a:pPr algn="ctr"/>
            <a:r>
              <a:rPr lang="it-IT" sz="3200" dirty="0">
                <a:solidFill>
                  <a:srgbClr val="0070C0"/>
                </a:solidFill>
              </a:rPr>
              <a:t>1 – Scegliere il «negozio»</a:t>
            </a:r>
            <a:endParaRPr lang="it-IT" sz="3200" dirty="0"/>
          </a:p>
        </p:txBody>
      </p:sp>
      <p:sp>
        <p:nvSpPr>
          <p:cNvPr id="6" name="CasellaDiTesto 5">
            <a:extLst>
              <a:ext uri="{FF2B5EF4-FFF2-40B4-BE49-F238E27FC236}">
                <a16:creationId xmlns:a16="http://schemas.microsoft.com/office/drawing/2014/main" id="{0FD30520-405E-4B23-93D7-2F89C14F156A}"/>
              </a:ext>
            </a:extLst>
          </p:cNvPr>
          <p:cNvSpPr txBox="1"/>
          <p:nvPr/>
        </p:nvSpPr>
        <p:spPr>
          <a:xfrm>
            <a:off x="8854628" y="1162895"/>
            <a:ext cx="2960483" cy="53553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it-IT" sz="1800" b="0" i="0" u="none" strike="noStrike" cap="none" spc="0" normalizeH="0" baseline="0" dirty="0">
                <a:ln>
                  <a:noFill/>
                </a:ln>
                <a:solidFill>
                  <a:srgbClr val="000000"/>
                </a:solidFill>
                <a:effectLst/>
                <a:uFillTx/>
                <a:latin typeface="+mn-lt"/>
                <a:ea typeface="+mn-ea"/>
                <a:cs typeface="+mn-cs"/>
                <a:sym typeface="Calibri"/>
              </a:rPr>
              <a:t>Come già anticipato, per questa simulazione abbiamo deciso di usare </a:t>
            </a:r>
            <a:r>
              <a:rPr kumimoji="0" lang="it-IT" sz="1800" b="1" i="0" u="none" strike="noStrike" cap="none" spc="0" normalizeH="0" baseline="0" dirty="0">
                <a:ln>
                  <a:noFill/>
                </a:ln>
                <a:solidFill>
                  <a:srgbClr val="0070C0"/>
                </a:solidFill>
                <a:effectLst/>
                <a:uFillTx/>
                <a:latin typeface="+mn-lt"/>
                <a:ea typeface="+mn-ea"/>
                <a:cs typeface="+mn-cs"/>
                <a:sym typeface="Calibri"/>
              </a:rPr>
              <a:t>Amazon</a:t>
            </a:r>
            <a:r>
              <a:rPr kumimoji="0" lang="it-IT" sz="1800" b="0" i="0" u="none" strike="noStrike" cap="none" spc="0" normalizeH="0" baseline="0" dirty="0">
                <a:ln>
                  <a:noFill/>
                </a:ln>
                <a:solidFill>
                  <a:srgbClr val="000000"/>
                </a:solidFill>
                <a:effectLst/>
                <a:uFillTx/>
                <a:latin typeface="+mn-lt"/>
                <a:ea typeface="+mn-ea"/>
                <a:cs typeface="+mn-cs"/>
                <a:sym typeface="Calibri"/>
              </a:rPr>
              <a:t>, ma i siti di E-commerce sono tutti molto simili nella loro struttura.</a:t>
            </a:r>
          </a:p>
          <a:p>
            <a:pPr marL="0" marR="0" indent="0" algn="ctr" defTabSz="457200" rtl="0" fontAlgn="auto" latinLnBrk="0" hangingPunct="0">
              <a:lnSpc>
                <a:spcPct val="100000"/>
              </a:lnSpc>
              <a:spcBef>
                <a:spcPts val="0"/>
              </a:spcBef>
              <a:spcAft>
                <a:spcPts val="0"/>
              </a:spcAft>
              <a:buClrTx/>
              <a:buSzTx/>
              <a:buFontTx/>
              <a:buNone/>
              <a:tabLst/>
            </a:pPr>
            <a:endParaRPr lang="it-IT" dirty="0"/>
          </a:p>
          <a:p>
            <a:pPr marL="0" marR="0" indent="0" algn="ctr" defTabSz="457200" rtl="0" fontAlgn="auto" latinLnBrk="0" hangingPunct="0">
              <a:lnSpc>
                <a:spcPct val="100000"/>
              </a:lnSpc>
              <a:spcBef>
                <a:spcPts val="0"/>
              </a:spcBef>
              <a:spcAft>
                <a:spcPts val="0"/>
              </a:spcAft>
              <a:buClrTx/>
              <a:buSzTx/>
              <a:buFontTx/>
              <a:buNone/>
              <a:tabLst/>
            </a:pPr>
            <a:r>
              <a:rPr kumimoji="0" lang="it-IT" sz="1800" b="0" i="0" u="none" strike="noStrike" cap="none" spc="0" normalizeH="0" baseline="0" dirty="0">
                <a:ln>
                  <a:noFill/>
                </a:ln>
                <a:solidFill>
                  <a:srgbClr val="000000"/>
                </a:solidFill>
                <a:effectLst/>
                <a:uFillTx/>
                <a:latin typeface="+mn-lt"/>
                <a:ea typeface="+mn-ea"/>
                <a:cs typeface="+mn-cs"/>
                <a:sym typeface="Calibri"/>
              </a:rPr>
              <a:t>Per fare acquisti è quasi sempre necessario presentarsi, ovvero </a:t>
            </a:r>
          </a:p>
          <a:p>
            <a:pPr marL="0" marR="0" indent="0" algn="ctr" defTabSz="457200" rtl="0" fontAlgn="auto" latinLnBrk="0" hangingPunct="0">
              <a:lnSpc>
                <a:spcPct val="100000"/>
              </a:lnSpc>
              <a:spcBef>
                <a:spcPts val="0"/>
              </a:spcBef>
              <a:spcAft>
                <a:spcPts val="0"/>
              </a:spcAft>
              <a:buClrTx/>
              <a:buSzTx/>
              <a:buFontTx/>
              <a:buNone/>
              <a:tabLst/>
            </a:pPr>
            <a:r>
              <a:rPr kumimoji="0" lang="it-IT" sz="1800" b="1" i="0" u="none" strike="noStrike" cap="none" spc="0" normalizeH="0" baseline="0" dirty="0">
                <a:ln>
                  <a:noFill/>
                </a:ln>
                <a:solidFill>
                  <a:srgbClr val="FF0000"/>
                </a:solidFill>
                <a:effectLst/>
                <a:uFillTx/>
                <a:latin typeface="+mn-lt"/>
                <a:ea typeface="+mn-ea"/>
                <a:cs typeface="+mn-cs"/>
                <a:sym typeface="Calibri"/>
              </a:rPr>
              <a:t>eseguire il login.</a:t>
            </a:r>
          </a:p>
          <a:p>
            <a:pPr marL="0" marR="0" indent="0" algn="ctr" defTabSz="457200" rtl="0" fontAlgn="auto" latinLnBrk="0" hangingPunct="0">
              <a:lnSpc>
                <a:spcPct val="100000"/>
              </a:lnSpc>
              <a:spcBef>
                <a:spcPts val="0"/>
              </a:spcBef>
              <a:spcAft>
                <a:spcPts val="0"/>
              </a:spcAft>
              <a:buClrTx/>
              <a:buSzTx/>
              <a:buFontTx/>
              <a:buNone/>
              <a:tabLst/>
            </a:pPr>
            <a:endParaRPr lang="it-IT" b="1" dirty="0">
              <a:solidFill>
                <a:srgbClr val="FF0000"/>
              </a:solidFill>
            </a:endParaRPr>
          </a:p>
          <a:p>
            <a:pPr marL="0" marR="0" indent="0" algn="ctr" defTabSz="457200" rtl="0" fontAlgn="auto" latinLnBrk="0" hangingPunct="0">
              <a:lnSpc>
                <a:spcPct val="100000"/>
              </a:lnSpc>
              <a:spcBef>
                <a:spcPts val="0"/>
              </a:spcBef>
              <a:spcAft>
                <a:spcPts val="0"/>
              </a:spcAft>
              <a:buClrTx/>
              <a:buSzTx/>
              <a:buFontTx/>
              <a:buNone/>
              <a:tabLst/>
            </a:pPr>
            <a:r>
              <a:rPr kumimoji="0" lang="it-IT" sz="1800" i="0" u="none" strike="noStrike" cap="none" spc="0" normalizeH="0" baseline="0" dirty="0">
                <a:ln>
                  <a:noFill/>
                </a:ln>
                <a:solidFill>
                  <a:schemeClr val="tx1"/>
                </a:solidFill>
                <a:effectLst/>
                <a:uFillTx/>
                <a:latin typeface="+mn-lt"/>
                <a:ea typeface="+mn-ea"/>
                <a:cs typeface="+mn-cs"/>
                <a:sym typeface="Calibri"/>
              </a:rPr>
              <a:t>Se non sono già un cliente registrato, al </a:t>
            </a:r>
            <a:r>
              <a:rPr kumimoji="0" lang="it-IT" sz="1800" i="0" u="none" strike="noStrike" cap="none" spc="0" normalizeH="0" baseline="0" dirty="0" err="1">
                <a:ln>
                  <a:noFill/>
                </a:ln>
                <a:solidFill>
                  <a:schemeClr val="tx1"/>
                </a:solidFill>
                <a:effectLst/>
                <a:uFillTx/>
                <a:latin typeface="+mn-lt"/>
                <a:ea typeface="+mn-ea"/>
                <a:cs typeface="+mn-cs"/>
                <a:sym typeface="Calibri"/>
              </a:rPr>
              <a:t>prino</a:t>
            </a:r>
            <a:r>
              <a:rPr kumimoji="0" lang="it-IT" sz="1800" i="0" u="none" strike="noStrike" cap="none" spc="0" normalizeH="0" baseline="0" dirty="0">
                <a:ln>
                  <a:noFill/>
                </a:ln>
                <a:solidFill>
                  <a:schemeClr val="tx1"/>
                </a:solidFill>
                <a:effectLst/>
                <a:uFillTx/>
                <a:latin typeface="+mn-lt"/>
                <a:ea typeface="+mn-ea"/>
                <a:cs typeface="+mn-cs"/>
                <a:sym typeface="Calibri"/>
              </a:rPr>
              <a:t> acquisto sarà necessario farlo.</a:t>
            </a:r>
          </a:p>
          <a:p>
            <a:pPr marL="0" marR="0" indent="0" algn="ctr" defTabSz="457200" rtl="0" fontAlgn="auto" latinLnBrk="0" hangingPunct="0">
              <a:lnSpc>
                <a:spcPct val="100000"/>
              </a:lnSpc>
              <a:spcBef>
                <a:spcPts val="0"/>
              </a:spcBef>
              <a:spcAft>
                <a:spcPts val="0"/>
              </a:spcAft>
              <a:buClrTx/>
              <a:buSzTx/>
              <a:buFontTx/>
              <a:buNone/>
              <a:tabLst/>
            </a:pPr>
            <a:endParaRPr lang="it-IT" dirty="0">
              <a:solidFill>
                <a:schemeClr val="tx1"/>
              </a:solidFill>
            </a:endParaRPr>
          </a:p>
          <a:p>
            <a:pPr marL="0" marR="0" indent="0" algn="ctr" defTabSz="457200" rtl="0" fontAlgn="auto" latinLnBrk="0" hangingPunct="0">
              <a:lnSpc>
                <a:spcPct val="100000"/>
              </a:lnSpc>
              <a:spcBef>
                <a:spcPts val="0"/>
              </a:spcBef>
              <a:spcAft>
                <a:spcPts val="0"/>
              </a:spcAft>
              <a:buClrTx/>
              <a:buSzTx/>
              <a:buFontTx/>
              <a:buNone/>
              <a:tabLst/>
            </a:pPr>
            <a:r>
              <a:rPr kumimoji="0" lang="it-IT" sz="1800" i="0" u="none" strike="noStrike" cap="none" spc="0" normalizeH="0" baseline="0" dirty="0">
                <a:ln>
                  <a:noFill/>
                </a:ln>
                <a:solidFill>
                  <a:schemeClr val="tx1"/>
                </a:solidFill>
                <a:effectLst/>
                <a:uFillTx/>
                <a:latin typeface="+mn-lt"/>
                <a:ea typeface="+mn-ea"/>
                <a:cs typeface="+mn-cs"/>
                <a:sym typeface="Calibri"/>
              </a:rPr>
              <a:t>Se invece sto solo «curiosando» normalmente la registrazione non è necessaria</a:t>
            </a:r>
          </a:p>
        </p:txBody>
      </p:sp>
      <p:sp>
        <p:nvSpPr>
          <p:cNvPr id="7" name="Ovale 6">
            <a:extLst>
              <a:ext uri="{FF2B5EF4-FFF2-40B4-BE49-F238E27FC236}">
                <a16:creationId xmlns:a16="http://schemas.microsoft.com/office/drawing/2014/main" id="{78B2EA94-E1FE-46E6-91DC-0D8132CA8EC8}"/>
              </a:ext>
            </a:extLst>
          </p:cNvPr>
          <p:cNvSpPr/>
          <p:nvPr/>
        </p:nvSpPr>
        <p:spPr>
          <a:xfrm>
            <a:off x="5472818" y="1510837"/>
            <a:ext cx="1923863" cy="1095970"/>
          </a:xfrm>
          <a:prstGeom prst="ellipse">
            <a:avLst/>
          </a:prstGeom>
          <a:noFill/>
          <a:ln w="57150" cap="flat">
            <a:solidFill>
              <a:srgbClr val="FF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Calibri"/>
            </a:endParaRPr>
          </a:p>
        </p:txBody>
      </p:sp>
      <p:cxnSp>
        <p:nvCxnSpPr>
          <p:cNvPr id="8" name="Connettore 2 7">
            <a:extLst>
              <a:ext uri="{FF2B5EF4-FFF2-40B4-BE49-F238E27FC236}">
                <a16:creationId xmlns:a16="http://schemas.microsoft.com/office/drawing/2014/main" id="{CF00BCF0-7030-4888-9FC0-F5A032B89D6E}"/>
              </a:ext>
            </a:extLst>
          </p:cNvPr>
          <p:cNvCxnSpPr>
            <a:cxnSpLocks/>
          </p:cNvCxnSpPr>
          <p:nvPr/>
        </p:nvCxnSpPr>
        <p:spPr>
          <a:xfrm flipH="1" flipV="1">
            <a:off x="6953063" y="2606807"/>
            <a:ext cx="2534969" cy="1440092"/>
          </a:xfrm>
          <a:prstGeom prst="straightConnector1">
            <a:avLst/>
          </a:prstGeom>
          <a:noFill/>
          <a:ln w="38100" cap="flat">
            <a:solidFill>
              <a:srgbClr val="FF0000"/>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632289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0E026A6A-14B4-44EA-852B-0997596A0DD8}"/>
              </a:ext>
            </a:extLst>
          </p:cNvPr>
          <p:cNvSpPr>
            <a:spLocks noGrp="1"/>
          </p:cNvSpPr>
          <p:nvPr>
            <p:ph type="sldNum" sz="quarter" idx="2"/>
          </p:nvPr>
        </p:nvSpPr>
        <p:spPr/>
        <p:txBody>
          <a:bodyPr/>
          <a:lstStyle/>
          <a:p>
            <a:fld id="{86CB4B4D-7CA3-9044-876B-883B54F8677D}" type="slidenum">
              <a:rPr lang="it-IT" smtClean="0"/>
              <a:pPr/>
              <a:t>14</a:t>
            </a:fld>
            <a:endParaRPr lang="it-IT" dirty="0"/>
          </a:p>
        </p:txBody>
      </p:sp>
      <p:pic>
        <p:nvPicPr>
          <p:cNvPr id="2" name="Immagine 1">
            <a:extLst>
              <a:ext uri="{FF2B5EF4-FFF2-40B4-BE49-F238E27FC236}">
                <a16:creationId xmlns:a16="http://schemas.microsoft.com/office/drawing/2014/main" id="{771DABCA-6F9F-47FE-AEA0-DA5D67BC5D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4038" y="816306"/>
            <a:ext cx="10511073" cy="5527233"/>
          </a:xfrm>
          <a:prstGeom prst="rect">
            <a:avLst/>
          </a:prstGeom>
        </p:spPr>
      </p:pic>
      <p:sp>
        <p:nvSpPr>
          <p:cNvPr id="5" name="Rettangolo 4">
            <a:extLst>
              <a:ext uri="{FF2B5EF4-FFF2-40B4-BE49-F238E27FC236}">
                <a16:creationId xmlns:a16="http://schemas.microsoft.com/office/drawing/2014/main" id="{7A9FFC37-BEC9-4FB6-8DD8-7B4FEA5F1919}"/>
              </a:ext>
            </a:extLst>
          </p:cNvPr>
          <p:cNvSpPr/>
          <p:nvPr/>
        </p:nvSpPr>
        <p:spPr>
          <a:xfrm>
            <a:off x="2860895" y="139001"/>
            <a:ext cx="8350623" cy="584775"/>
          </a:xfrm>
          <a:prstGeom prst="rect">
            <a:avLst/>
          </a:prstGeom>
          <a:ln w="12700">
            <a:solidFill>
              <a:srgbClr val="0070C0"/>
            </a:solidFill>
          </a:ln>
        </p:spPr>
        <p:txBody>
          <a:bodyPr wrap="square">
            <a:spAutoFit/>
          </a:bodyPr>
          <a:lstStyle/>
          <a:p>
            <a:pPr algn="ctr"/>
            <a:r>
              <a:rPr lang="it-IT" sz="3200" dirty="0">
                <a:solidFill>
                  <a:srgbClr val="0070C0"/>
                </a:solidFill>
              </a:rPr>
              <a:t>2 – Creare la propria Utenza</a:t>
            </a:r>
            <a:endParaRPr lang="it-IT" sz="3200" dirty="0"/>
          </a:p>
        </p:txBody>
      </p:sp>
      <p:sp>
        <p:nvSpPr>
          <p:cNvPr id="3" name="CasellaDiTesto 2">
            <a:extLst>
              <a:ext uri="{FF2B5EF4-FFF2-40B4-BE49-F238E27FC236}">
                <a16:creationId xmlns:a16="http://schemas.microsoft.com/office/drawing/2014/main" id="{F2244E41-CC19-485B-AF8D-CB2A3DF7963A}"/>
              </a:ext>
            </a:extLst>
          </p:cNvPr>
          <p:cNvSpPr txBox="1"/>
          <p:nvPr/>
        </p:nvSpPr>
        <p:spPr>
          <a:xfrm>
            <a:off x="1032095" y="2239812"/>
            <a:ext cx="2960483" cy="1477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it-IT" sz="1800" b="0" i="0" u="none" strike="noStrike" cap="none" spc="0" normalizeH="0" baseline="0" dirty="0">
                <a:ln>
                  <a:noFill/>
                </a:ln>
                <a:solidFill>
                  <a:srgbClr val="000000"/>
                </a:solidFill>
                <a:effectLst/>
                <a:uFillTx/>
                <a:latin typeface="+mn-lt"/>
                <a:ea typeface="+mn-ea"/>
                <a:cs typeface="+mn-cs"/>
                <a:sym typeface="Calibri"/>
              </a:rPr>
              <a:t>Provvedo a creare un mio profilo personale </a:t>
            </a:r>
            <a:br>
              <a:rPr kumimoji="0" lang="it-IT" sz="1800" b="0" i="0" u="none" strike="noStrike" cap="none" spc="0" normalizeH="0" baseline="0" dirty="0">
                <a:ln>
                  <a:noFill/>
                </a:ln>
                <a:solidFill>
                  <a:srgbClr val="000000"/>
                </a:solidFill>
                <a:effectLst/>
                <a:uFillTx/>
                <a:latin typeface="+mn-lt"/>
                <a:ea typeface="+mn-ea"/>
                <a:cs typeface="+mn-cs"/>
                <a:sym typeface="Calibri"/>
              </a:rPr>
            </a:br>
            <a:r>
              <a:rPr kumimoji="0" lang="it-IT" sz="1800" b="0" i="0" u="none" strike="noStrike" cap="none" spc="0" normalizeH="0" baseline="0" dirty="0">
                <a:ln>
                  <a:noFill/>
                </a:ln>
                <a:solidFill>
                  <a:srgbClr val="000000"/>
                </a:solidFill>
                <a:effectLst/>
                <a:uFillTx/>
                <a:latin typeface="+mn-lt"/>
                <a:ea typeface="+mn-ea"/>
                <a:cs typeface="+mn-cs"/>
                <a:sym typeface="Calibri"/>
              </a:rPr>
              <a:t>compilando tutti i campi richiesti da forma di registrazione</a:t>
            </a:r>
          </a:p>
        </p:txBody>
      </p:sp>
      <p:sp>
        <p:nvSpPr>
          <p:cNvPr id="7" name="Freccia circolare in su 6">
            <a:extLst>
              <a:ext uri="{FF2B5EF4-FFF2-40B4-BE49-F238E27FC236}">
                <a16:creationId xmlns:a16="http://schemas.microsoft.com/office/drawing/2014/main" id="{523C98E9-62B4-4EB1-92EA-8B3758F0ACD3}"/>
              </a:ext>
            </a:extLst>
          </p:cNvPr>
          <p:cNvSpPr/>
          <p:nvPr/>
        </p:nvSpPr>
        <p:spPr>
          <a:xfrm rot="1147321">
            <a:off x="2200530" y="4351522"/>
            <a:ext cx="2682985" cy="595164"/>
          </a:xfrm>
          <a:prstGeom prst="curvedUpArrow">
            <a:avLst>
              <a:gd name="adj1" fmla="val 45894"/>
              <a:gd name="adj2" fmla="val 127450"/>
              <a:gd name="adj3" fmla="val 52579"/>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1825868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E7A5F4F0-94CD-4C89-AC50-71347179B044}"/>
              </a:ext>
            </a:extLst>
          </p:cNvPr>
          <p:cNvSpPr>
            <a:spLocks noGrp="1"/>
          </p:cNvSpPr>
          <p:nvPr>
            <p:ph type="sldNum" sz="quarter" idx="2"/>
          </p:nvPr>
        </p:nvSpPr>
        <p:spPr/>
        <p:txBody>
          <a:bodyPr/>
          <a:lstStyle/>
          <a:p>
            <a:fld id="{86CB4B4D-7CA3-9044-876B-883B54F8677D}" type="slidenum">
              <a:rPr lang="it-IT" smtClean="0"/>
              <a:pPr/>
              <a:t>15</a:t>
            </a:fld>
            <a:endParaRPr lang="it-IT" dirty="0"/>
          </a:p>
        </p:txBody>
      </p:sp>
      <p:pic>
        <p:nvPicPr>
          <p:cNvPr id="5" name="Immagine 4">
            <a:extLst>
              <a:ext uri="{FF2B5EF4-FFF2-40B4-BE49-F238E27FC236}">
                <a16:creationId xmlns:a16="http://schemas.microsoft.com/office/drawing/2014/main" id="{7EEF9986-88DF-4C03-8EC2-5D60829A45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7816" y="1403288"/>
            <a:ext cx="8671669" cy="4412104"/>
          </a:xfrm>
          <a:prstGeom prst="rect">
            <a:avLst/>
          </a:prstGeom>
        </p:spPr>
      </p:pic>
      <p:sp>
        <p:nvSpPr>
          <p:cNvPr id="4" name="Rettangolo 3">
            <a:extLst>
              <a:ext uri="{FF2B5EF4-FFF2-40B4-BE49-F238E27FC236}">
                <a16:creationId xmlns:a16="http://schemas.microsoft.com/office/drawing/2014/main" id="{024403E9-1799-4A6F-87AB-644E9B55A652}"/>
              </a:ext>
            </a:extLst>
          </p:cNvPr>
          <p:cNvSpPr/>
          <p:nvPr/>
        </p:nvSpPr>
        <p:spPr>
          <a:xfrm>
            <a:off x="2860895" y="139001"/>
            <a:ext cx="8350623" cy="584775"/>
          </a:xfrm>
          <a:prstGeom prst="rect">
            <a:avLst/>
          </a:prstGeom>
          <a:ln w="12700">
            <a:solidFill>
              <a:srgbClr val="0070C0"/>
            </a:solidFill>
          </a:ln>
        </p:spPr>
        <p:txBody>
          <a:bodyPr wrap="square">
            <a:spAutoFit/>
          </a:bodyPr>
          <a:lstStyle/>
          <a:p>
            <a:pPr algn="ctr"/>
            <a:r>
              <a:rPr lang="it-IT" sz="3200" dirty="0">
                <a:solidFill>
                  <a:srgbClr val="0070C0"/>
                </a:solidFill>
              </a:rPr>
              <a:t>3 – Guardare la «vetrina»</a:t>
            </a:r>
            <a:endParaRPr lang="it-IT" sz="3200" dirty="0"/>
          </a:p>
        </p:txBody>
      </p:sp>
      <p:sp>
        <p:nvSpPr>
          <p:cNvPr id="6" name="CasellaDiTesto 5">
            <a:extLst>
              <a:ext uri="{FF2B5EF4-FFF2-40B4-BE49-F238E27FC236}">
                <a16:creationId xmlns:a16="http://schemas.microsoft.com/office/drawing/2014/main" id="{A12B1EA6-FC0C-47CD-A7D0-E7179EFDAF83}"/>
              </a:ext>
            </a:extLst>
          </p:cNvPr>
          <p:cNvSpPr txBox="1"/>
          <p:nvPr/>
        </p:nvSpPr>
        <p:spPr>
          <a:xfrm>
            <a:off x="9107786" y="2520470"/>
            <a:ext cx="2836847" cy="2308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it-IT" sz="1800" b="0" i="0" u="none" strike="noStrike" cap="none" spc="0" normalizeH="0" baseline="0" dirty="0">
                <a:ln>
                  <a:noFill/>
                </a:ln>
                <a:solidFill>
                  <a:srgbClr val="000000"/>
                </a:solidFill>
                <a:effectLst/>
                <a:uFillTx/>
                <a:latin typeface="+mn-lt"/>
                <a:ea typeface="+mn-ea"/>
                <a:cs typeface="+mn-cs"/>
                <a:sym typeface="Calibri"/>
              </a:rPr>
              <a:t>La Home Page è come se fosse la vetrina. </a:t>
            </a:r>
          </a:p>
          <a:p>
            <a:pPr marL="0" marR="0" indent="0" algn="ctr" defTabSz="457200" rtl="0" fontAlgn="auto" latinLnBrk="0" hangingPunct="0">
              <a:lnSpc>
                <a:spcPct val="100000"/>
              </a:lnSpc>
              <a:spcBef>
                <a:spcPts val="0"/>
              </a:spcBef>
              <a:spcAft>
                <a:spcPts val="0"/>
              </a:spcAft>
              <a:buClrTx/>
              <a:buSzTx/>
              <a:buFontTx/>
              <a:buNone/>
              <a:tabLst/>
            </a:pPr>
            <a:endParaRPr lang="it-IT" dirty="0"/>
          </a:p>
          <a:p>
            <a:pPr marL="0" marR="0" indent="0" algn="ctr" defTabSz="457200" rtl="0" fontAlgn="auto" latinLnBrk="0" hangingPunct="0">
              <a:lnSpc>
                <a:spcPct val="100000"/>
              </a:lnSpc>
              <a:spcBef>
                <a:spcPts val="0"/>
              </a:spcBef>
              <a:spcAft>
                <a:spcPts val="0"/>
              </a:spcAft>
              <a:buClrTx/>
              <a:buSzTx/>
              <a:buFontTx/>
              <a:buNone/>
              <a:tabLst/>
            </a:pPr>
            <a:r>
              <a:rPr lang="it-IT" dirty="0"/>
              <a:t>Come nella vetrina di un negozio reale, vedo i prodotto più venduto e mi vengono segnalate offerte e promozioni in corso.</a:t>
            </a:r>
            <a:endParaRPr kumimoji="0" lang="it-IT"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701657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1F1EA13D-37F9-46FA-BF0A-38A0C2F08BC4}"/>
              </a:ext>
            </a:extLst>
          </p:cNvPr>
          <p:cNvSpPr>
            <a:spLocks noGrp="1"/>
          </p:cNvSpPr>
          <p:nvPr>
            <p:ph type="sldNum" sz="quarter" idx="2"/>
          </p:nvPr>
        </p:nvSpPr>
        <p:spPr/>
        <p:txBody>
          <a:bodyPr/>
          <a:lstStyle/>
          <a:p>
            <a:fld id="{86CB4B4D-7CA3-9044-876B-883B54F8677D}" type="slidenum">
              <a:rPr lang="it-IT" smtClean="0"/>
              <a:pPr/>
              <a:t>16</a:t>
            </a:fld>
            <a:endParaRPr lang="it-IT" dirty="0"/>
          </a:p>
        </p:txBody>
      </p:sp>
      <p:pic>
        <p:nvPicPr>
          <p:cNvPr id="5" name="Immagine 4">
            <a:extLst>
              <a:ext uri="{FF2B5EF4-FFF2-40B4-BE49-F238E27FC236}">
                <a16:creationId xmlns:a16="http://schemas.microsoft.com/office/drawing/2014/main" id="{48C440B3-F2DE-4125-B71E-0D3D0F7880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7818" y="1321578"/>
            <a:ext cx="8528364" cy="4722614"/>
          </a:xfrm>
          <a:prstGeom prst="rect">
            <a:avLst/>
          </a:prstGeom>
        </p:spPr>
      </p:pic>
      <p:sp>
        <p:nvSpPr>
          <p:cNvPr id="6" name="Rettangolo 5">
            <a:extLst>
              <a:ext uri="{FF2B5EF4-FFF2-40B4-BE49-F238E27FC236}">
                <a16:creationId xmlns:a16="http://schemas.microsoft.com/office/drawing/2014/main" id="{A859E64E-A71B-4414-880B-E8DF9271B817}"/>
              </a:ext>
            </a:extLst>
          </p:cNvPr>
          <p:cNvSpPr/>
          <p:nvPr/>
        </p:nvSpPr>
        <p:spPr>
          <a:xfrm>
            <a:off x="2860895" y="139001"/>
            <a:ext cx="8350623" cy="584775"/>
          </a:xfrm>
          <a:prstGeom prst="rect">
            <a:avLst/>
          </a:prstGeom>
          <a:ln w="12700">
            <a:solidFill>
              <a:srgbClr val="0070C0"/>
            </a:solidFill>
          </a:ln>
        </p:spPr>
        <p:txBody>
          <a:bodyPr wrap="square">
            <a:spAutoFit/>
          </a:bodyPr>
          <a:lstStyle/>
          <a:p>
            <a:pPr algn="ctr"/>
            <a:r>
              <a:rPr lang="it-IT" sz="3200" dirty="0">
                <a:solidFill>
                  <a:srgbClr val="0070C0"/>
                </a:solidFill>
              </a:rPr>
              <a:t>4 – Cercare il prodotto</a:t>
            </a:r>
            <a:endParaRPr lang="it-IT" sz="3200" dirty="0"/>
          </a:p>
        </p:txBody>
      </p:sp>
      <p:sp>
        <p:nvSpPr>
          <p:cNvPr id="7" name="CasellaDiTesto 6">
            <a:extLst>
              <a:ext uri="{FF2B5EF4-FFF2-40B4-BE49-F238E27FC236}">
                <a16:creationId xmlns:a16="http://schemas.microsoft.com/office/drawing/2014/main" id="{08315C26-B0AC-44B2-A5BA-41907F432AEB}"/>
              </a:ext>
            </a:extLst>
          </p:cNvPr>
          <p:cNvSpPr txBox="1"/>
          <p:nvPr/>
        </p:nvSpPr>
        <p:spPr>
          <a:xfrm>
            <a:off x="9107786" y="1660391"/>
            <a:ext cx="2960483" cy="39703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endParaRPr lang="it-IT" dirty="0"/>
          </a:p>
          <a:p>
            <a:pPr marL="0" marR="0" indent="0" algn="ctr" defTabSz="457200" rtl="0" fontAlgn="auto" latinLnBrk="0" hangingPunct="0">
              <a:lnSpc>
                <a:spcPct val="100000"/>
              </a:lnSpc>
              <a:spcBef>
                <a:spcPts val="0"/>
              </a:spcBef>
              <a:spcAft>
                <a:spcPts val="0"/>
              </a:spcAft>
              <a:buClrTx/>
              <a:buSzTx/>
              <a:buFontTx/>
              <a:buNone/>
              <a:tabLst/>
            </a:pPr>
            <a:r>
              <a:rPr kumimoji="0" lang="it-IT" sz="1800" b="0" i="0" u="none" strike="noStrike" cap="none" spc="0" normalizeH="0" baseline="0" dirty="0">
                <a:ln>
                  <a:noFill/>
                </a:ln>
                <a:solidFill>
                  <a:srgbClr val="000000"/>
                </a:solidFill>
                <a:effectLst/>
                <a:uFillTx/>
                <a:latin typeface="+mn-lt"/>
                <a:ea typeface="+mn-ea"/>
                <a:cs typeface="+mn-cs"/>
                <a:sym typeface="Calibri"/>
              </a:rPr>
              <a:t>Se sto cercando un articolo particolare posso scriverlo direttamente nella </a:t>
            </a:r>
            <a:r>
              <a:rPr kumimoji="0" lang="it-IT" sz="1800" b="1" i="0" u="none" strike="noStrike" cap="none" spc="0" normalizeH="0" baseline="0" dirty="0">
                <a:ln>
                  <a:noFill/>
                </a:ln>
                <a:solidFill>
                  <a:srgbClr val="FF0000"/>
                </a:solidFill>
                <a:effectLst/>
                <a:uFillTx/>
                <a:latin typeface="+mn-lt"/>
                <a:ea typeface="+mn-ea"/>
                <a:cs typeface="+mn-cs"/>
                <a:sym typeface="Calibri"/>
              </a:rPr>
              <a:t>barra di ricerca</a:t>
            </a:r>
            <a:r>
              <a:rPr kumimoji="0" lang="it-IT" sz="1800" b="0" i="0" u="none" strike="noStrike" cap="none" spc="0" normalizeH="0" baseline="0" dirty="0">
                <a:ln>
                  <a:noFill/>
                </a:ln>
                <a:solidFill>
                  <a:srgbClr val="000000"/>
                </a:solidFill>
                <a:effectLst/>
                <a:uFillTx/>
                <a:latin typeface="+mn-lt"/>
                <a:ea typeface="+mn-ea"/>
                <a:cs typeface="+mn-cs"/>
                <a:sym typeface="Calibri"/>
              </a:rPr>
              <a:t> che normalmente è contraddistinta dal simbolino di una </a:t>
            </a:r>
            <a:r>
              <a:rPr kumimoji="0" lang="it-IT" sz="1800" b="1" i="0" u="none" strike="noStrike" cap="none" spc="0" normalizeH="0" baseline="0" dirty="0">
                <a:ln>
                  <a:noFill/>
                </a:ln>
                <a:solidFill>
                  <a:srgbClr val="FF0000"/>
                </a:solidFill>
                <a:effectLst/>
                <a:uFillTx/>
                <a:latin typeface="+mn-lt"/>
                <a:ea typeface="+mn-ea"/>
                <a:cs typeface="+mn-cs"/>
                <a:sym typeface="Calibri"/>
              </a:rPr>
              <a:t>lente di ingrandimento.</a:t>
            </a:r>
          </a:p>
          <a:p>
            <a:pPr marL="0" marR="0" indent="0" algn="ctr" defTabSz="457200" rtl="0" fontAlgn="auto" latinLnBrk="0" hangingPunct="0">
              <a:lnSpc>
                <a:spcPct val="100000"/>
              </a:lnSpc>
              <a:spcBef>
                <a:spcPts val="0"/>
              </a:spcBef>
              <a:spcAft>
                <a:spcPts val="0"/>
              </a:spcAft>
              <a:buClrTx/>
              <a:buSzTx/>
              <a:buFontTx/>
              <a:buNone/>
              <a:tabLst/>
            </a:pPr>
            <a:endParaRPr lang="it-IT" dirty="0"/>
          </a:p>
          <a:p>
            <a:pPr marL="0" marR="0" indent="0" algn="ctr" defTabSz="457200" rtl="0" fontAlgn="auto" latinLnBrk="0" hangingPunct="0">
              <a:lnSpc>
                <a:spcPct val="100000"/>
              </a:lnSpc>
              <a:spcBef>
                <a:spcPts val="0"/>
              </a:spcBef>
              <a:spcAft>
                <a:spcPts val="0"/>
              </a:spcAft>
              <a:buClrTx/>
              <a:buSzTx/>
              <a:buFontTx/>
              <a:buNone/>
              <a:tabLst/>
            </a:pPr>
            <a:r>
              <a:rPr kumimoji="0" lang="it-IT" sz="1800" b="0" i="0" u="none" strike="noStrike" cap="none" spc="0" normalizeH="0" baseline="0" dirty="0">
                <a:ln>
                  <a:noFill/>
                </a:ln>
                <a:solidFill>
                  <a:srgbClr val="000000"/>
                </a:solidFill>
                <a:effectLst/>
                <a:uFillTx/>
                <a:latin typeface="+mn-lt"/>
                <a:ea typeface="+mn-ea"/>
                <a:cs typeface="+mn-cs"/>
                <a:sym typeface="Calibri"/>
              </a:rPr>
              <a:t>Nel mio caso, ho bisogno di un </a:t>
            </a:r>
            <a:r>
              <a:rPr kumimoji="0" lang="it-IT" sz="1800" b="1" i="0" u="none" strike="noStrike" cap="none" spc="0" normalizeH="0" baseline="0" dirty="0">
                <a:ln>
                  <a:noFill/>
                </a:ln>
                <a:solidFill>
                  <a:srgbClr val="000000"/>
                </a:solidFill>
                <a:effectLst/>
                <a:uFillTx/>
                <a:latin typeface="+mn-lt"/>
                <a:ea typeface="+mn-ea"/>
                <a:cs typeface="+mn-cs"/>
                <a:sym typeface="Calibri"/>
              </a:rPr>
              <a:t>COPRIBILANCIERE</a:t>
            </a:r>
            <a:r>
              <a:rPr kumimoji="0" lang="it-IT" sz="1800" b="0" i="0" u="none" strike="noStrike" cap="none" spc="0" normalizeH="0" baseline="0" dirty="0">
                <a:ln>
                  <a:noFill/>
                </a:ln>
                <a:solidFill>
                  <a:srgbClr val="000000"/>
                </a:solidFill>
                <a:effectLst/>
                <a:uFillTx/>
                <a:latin typeface="+mn-lt"/>
                <a:ea typeface="+mn-ea"/>
                <a:cs typeface="+mn-cs"/>
                <a:sym typeface="Calibri"/>
              </a:rPr>
              <a:t>.</a:t>
            </a:r>
          </a:p>
          <a:p>
            <a:pPr marL="0" marR="0" indent="0" algn="ctr" defTabSz="4572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dirty="0">
              <a:ln>
                <a:noFill/>
              </a:ln>
              <a:solidFill>
                <a:srgbClr val="000000"/>
              </a:solidFill>
              <a:effectLst/>
              <a:uFillTx/>
              <a:latin typeface="+mn-lt"/>
              <a:ea typeface="+mn-ea"/>
              <a:cs typeface="+mn-cs"/>
              <a:sym typeface="Calibri"/>
            </a:endParaRPr>
          </a:p>
          <a:p>
            <a:pPr marL="0" marR="0" indent="0" algn="ctr" defTabSz="457200" rtl="0" fontAlgn="auto" latinLnBrk="0" hangingPunct="0">
              <a:lnSpc>
                <a:spcPct val="100000"/>
              </a:lnSpc>
              <a:spcBef>
                <a:spcPts val="0"/>
              </a:spcBef>
              <a:spcAft>
                <a:spcPts val="0"/>
              </a:spcAft>
              <a:buClrTx/>
              <a:buSzTx/>
              <a:buFontTx/>
              <a:buNone/>
              <a:tabLst/>
            </a:pPr>
            <a:r>
              <a:rPr kumimoji="0" lang="it-IT" sz="1800" b="0" i="0" u="none" strike="noStrike" cap="none" spc="0" normalizeH="0" baseline="0" dirty="0">
                <a:ln>
                  <a:noFill/>
                </a:ln>
                <a:solidFill>
                  <a:srgbClr val="000000"/>
                </a:solidFill>
                <a:effectLst/>
                <a:uFillTx/>
                <a:latin typeface="+mn-lt"/>
                <a:ea typeface="+mn-ea"/>
                <a:cs typeface="+mn-cs"/>
                <a:sym typeface="Calibri"/>
              </a:rPr>
              <a:t>Per avviare la ricerca, clicco sul simbolo della lente di ingrandimento.</a:t>
            </a:r>
          </a:p>
        </p:txBody>
      </p:sp>
      <p:sp>
        <p:nvSpPr>
          <p:cNvPr id="8" name="Ovale 7">
            <a:extLst>
              <a:ext uri="{FF2B5EF4-FFF2-40B4-BE49-F238E27FC236}">
                <a16:creationId xmlns:a16="http://schemas.microsoft.com/office/drawing/2014/main" id="{6E6859E8-F399-42F9-8200-14D572B9EB1A}"/>
              </a:ext>
            </a:extLst>
          </p:cNvPr>
          <p:cNvSpPr/>
          <p:nvPr/>
        </p:nvSpPr>
        <p:spPr>
          <a:xfrm>
            <a:off x="5454712" y="1161108"/>
            <a:ext cx="588476" cy="742384"/>
          </a:xfrm>
          <a:prstGeom prst="ellipse">
            <a:avLst/>
          </a:prstGeom>
          <a:noFill/>
          <a:ln w="57150" cap="flat">
            <a:solidFill>
              <a:srgbClr val="FF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Calibri"/>
            </a:endParaRPr>
          </a:p>
        </p:txBody>
      </p:sp>
      <p:cxnSp>
        <p:nvCxnSpPr>
          <p:cNvPr id="9" name="Connettore 2 8">
            <a:extLst>
              <a:ext uri="{FF2B5EF4-FFF2-40B4-BE49-F238E27FC236}">
                <a16:creationId xmlns:a16="http://schemas.microsoft.com/office/drawing/2014/main" id="{25DB9360-933E-4C60-83E5-43073709B2CF}"/>
              </a:ext>
            </a:extLst>
          </p:cNvPr>
          <p:cNvCxnSpPr>
            <a:cxnSpLocks/>
          </p:cNvCxnSpPr>
          <p:nvPr/>
        </p:nvCxnSpPr>
        <p:spPr>
          <a:xfrm flipH="1" flipV="1">
            <a:off x="4291344" y="1593411"/>
            <a:ext cx="4916030" cy="1348965"/>
          </a:xfrm>
          <a:prstGeom prst="straightConnector1">
            <a:avLst/>
          </a:prstGeom>
          <a:noFill/>
          <a:ln w="38100" cap="flat">
            <a:solidFill>
              <a:srgbClr val="FF0000"/>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80164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1F1EA13D-37F9-46FA-BF0A-38A0C2F08BC4}"/>
              </a:ext>
            </a:extLst>
          </p:cNvPr>
          <p:cNvSpPr>
            <a:spLocks noGrp="1"/>
          </p:cNvSpPr>
          <p:nvPr>
            <p:ph type="sldNum" sz="quarter" idx="2"/>
          </p:nvPr>
        </p:nvSpPr>
        <p:spPr/>
        <p:txBody>
          <a:bodyPr/>
          <a:lstStyle/>
          <a:p>
            <a:fld id="{86CB4B4D-7CA3-9044-876B-883B54F8677D}" type="slidenum">
              <a:rPr lang="it-IT" smtClean="0"/>
              <a:pPr/>
              <a:t>17</a:t>
            </a:fld>
            <a:endParaRPr lang="it-IT" dirty="0"/>
          </a:p>
        </p:txBody>
      </p:sp>
      <p:pic>
        <p:nvPicPr>
          <p:cNvPr id="2" name="Immagine 1">
            <a:extLst>
              <a:ext uri="{FF2B5EF4-FFF2-40B4-BE49-F238E27FC236}">
                <a16:creationId xmlns:a16="http://schemas.microsoft.com/office/drawing/2014/main" id="{90B88727-3C16-4622-AA5D-C2F95E5F2FA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8763" y="1240326"/>
            <a:ext cx="8481877" cy="4645414"/>
          </a:xfrm>
          <a:prstGeom prst="rect">
            <a:avLst/>
          </a:prstGeom>
        </p:spPr>
      </p:pic>
      <p:sp>
        <p:nvSpPr>
          <p:cNvPr id="4" name="Rettangolo 3">
            <a:extLst>
              <a:ext uri="{FF2B5EF4-FFF2-40B4-BE49-F238E27FC236}">
                <a16:creationId xmlns:a16="http://schemas.microsoft.com/office/drawing/2014/main" id="{B1C14DD9-BB8D-4257-AC84-9C9858FB2C88}"/>
              </a:ext>
            </a:extLst>
          </p:cNvPr>
          <p:cNvSpPr/>
          <p:nvPr/>
        </p:nvSpPr>
        <p:spPr>
          <a:xfrm>
            <a:off x="2860895" y="139001"/>
            <a:ext cx="8350623" cy="584775"/>
          </a:xfrm>
          <a:prstGeom prst="rect">
            <a:avLst/>
          </a:prstGeom>
          <a:ln w="12700">
            <a:solidFill>
              <a:srgbClr val="0070C0"/>
            </a:solidFill>
          </a:ln>
        </p:spPr>
        <p:txBody>
          <a:bodyPr wrap="square">
            <a:spAutoFit/>
          </a:bodyPr>
          <a:lstStyle/>
          <a:p>
            <a:pPr algn="ctr"/>
            <a:r>
              <a:rPr lang="it-IT" sz="3200" dirty="0">
                <a:solidFill>
                  <a:srgbClr val="0070C0"/>
                </a:solidFill>
              </a:rPr>
              <a:t>5 – «Guardare» il prodotto</a:t>
            </a:r>
            <a:endParaRPr lang="it-IT" sz="3200" dirty="0"/>
          </a:p>
        </p:txBody>
      </p:sp>
      <p:sp>
        <p:nvSpPr>
          <p:cNvPr id="5" name="CasellaDiTesto 4">
            <a:extLst>
              <a:ext uri="{FF2B5EF4-FFF2-40B4-BE49-F238E27FC236}">
                <a16:creationId xmlns:a16="http://schemas.microsoft.com/office/drawing/2014/main" id="{9E832314-FC09-47E8-A9DA-0F3CE14BE9A0}"/>
              </a:ext>
            </a:extLst>
          </p:cNvPr>
          <p:cNvSpPr txBox="1"/>
          <p:nvPr/>
        </p:nvSpPr>
        <p:spPr>
          <a:xfrm>
            <a:off x="8978400" y="1167236"/>
            <a:ext cx="2960483" cy="53553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it-IT" sz="1800" b="0" i="0" u="none" strike="noStrike" cap="none" spc="0" normalizeH="0" baseline="0" dirty="0">
                <a:ln>
                  <a:noFill/>
                </a:ln>
                <a:solidFill>
                  <a:srgbClr val="000000"/>
                </a:solidFill>
                <a:effectLst/>
                <a:uFillTx/>
                <a:latin typeface="+mn-lt"/>
                <a:ea typeface="+mn-ea"/>
                <a:cs typeface="+mn-cs"/>
                <a:sym typeface="Calibri"/>
              </a:rPr>
              <a:t>Cliccando sul prodotto mi si apre la sche</a:t>
            </a:r>
            <a:r>
              <a:rPr lang="it-IT" dirty="0"/>
              <a:t>da specifica dell’articolo che mi indica:</a:t>
            </a:r>
          </a:p>
          <a:p>
            <a:pPr marL="0" marR="0" indent="0" algn="ctr" defTabSz="457200" rtl="0" fontAlgn="auto" latinLnBrk="0" hangingPunct="0">
              <a:lnSpc>
                <a:spcPct val="100000"/>
              </a:lnSpc>
              <a:spcBef>
                <a:spcPts val="0"/>
              </a:spcBef>
              <a:spcAft>
                <a:spcPts val="0"/>
              </a:spcAft>
              <a:buClrTx/>
              <a:buSzTx/>
              <a:buFontTx/>
              <a:buNone/>
              <a:tabLst/>
            </a:pPr>
            <a:br>
              <a:rPr lang="it-IT" dirty="0"/>
            </a:br>
            <a:r>
              <a:rPr lang="it-IT" dirty="0"/>
              <a:t>- una breve descrizione</a:t>
            </a:r>
          </a:p>
          <a:p>
            <a:pPr marL="285750" marR="0" indent="-285750" algn="ctr" defTabSz="457200" rtl="0" fontAlgn="auto" latinLnBrk="0" hangingPunct="0">
              <a:lnSpc>
                <a:spcPct val="100000"/>
              </a:lnSpc>
              <a:spcBef>
                <a:spcPts val="0"/>
              </a:spcBef>
              <a:spcAft>
                <a:spcPts val="0"/>
              </a:spcAft>
              <a:buClrTx/>
              <a:buSzTx/>
              <a:buFontTx/>
              <a:buChar char="-"/>
              <a:tabLst/>
            </a:pPr>
            <a:r>
              <a:rPr kumimoji="0" lang="it-IT" sz="1800" b="0" i="0" u="none" strike="noStrike" cap="none" spc="0" normalizeH="0" baseline="0" dirty="0">
                <a:ln>
                  <a:noFill/>
                </a:ln>
                <a:solidFill>
                  <a:srgbClr val="000000"/>
                </a:solidFill>
                <a:effectLst/>
                <a:uFillTx/>
                <a:latin typeface="+mn-lt"/>
                <a:ea typeface="+mn-ea"/>
                <a:cs typeface="+mn-cs"/>
                <a:sym typeface="Calibri"/>
              </a:rPr>
              <a:t>Informazioni sulle modalità di spedizioni disponibili</a:t>
            </a:r>
          </a:p>
          <a:p>
            <a:pPr marL="285750" marR="0" indent="-285750" algn="ctr" defTabSz="457200" rtl="0" fontAlgn="auto" latinLnBrk="0" hangingPunct="0">
              <a:lnSpc>
                <a:spcPct val="100000"/>
              </a:lnSpc>
              <a:spcBef>
                <a:spcPts val="0"/>
              </a:spcBef>
              <a:spcAft>
                <a:spcPts val="0"/>
              </a:spcAft>
              <a:buClrTx/>
              <a:buSzTx/>
              <a:buFontTx/>
              <a:buChar char="-"/>
              <a:tabLst/>
            </a:pPr>
            <a:r>
              <a:rPr kumimoji="0" lang="it-IT" sz="1800" b="0" i="0" u="none" strike="noStrike" cap="none" spc="0" normalizeH="0" baseline="0" dirty="0">
                <a:ln>
                  <a:noFill/>
                </a:ln>
                <a:solidFill>
                  <a:srgbClr val="000000"/>
                </a:solidFill>
                <a:effectLst/>
                <a:uFillTx/>
                <a:latin typeface="+mn-lt"/>
                <a:ea typeface="+mn-ea"/>
                <a:cs typeface="+mn-cs"/>
                <a:sym typeface="Calibri"/>
              </a:rPr>
              <a:t>Il costo</a:t>
            </a:r>
          </a:p>
          <a:p>
            <a:pPr marL="285750" marR="0" indent="-285750" algn="ctr" defTabSz="457200" rtl="0" fontAlgn="auto" latinLnBrk="0" hangingPunct="0">
              <a:lnSpc>
                <a:spcPct val="100000"/>
              </a:lnSpc>
              <a:spcBef>
                <a:spcPts val="0"/>
              </a:spcBef>
              <a:spcAft>
                <a:spcPts val="0"/>
              </a:spcAft>
              <a:buClrTx/>
              <a:buSzTx/>
              <a:buFontTx/>
              <a:buChar char="-"/>
              <a:tabLst/>
            </a:pPr>
            <a:r>
              <a:rPr lang="it-IT" dirty="0"/>
              <a:t>Le specifiche tecniche </a:t>
            </a:r>
          </a:p>
          <a:p>
            <a:pPr marL="285750" marR="0" indent="-285750" algn="ctr" defTabSz="457200" rtl="0" fontAlgn="auto" latinLnBrk="0" hangingPunct="0">
              <a:lnSpc>
                <a:spcPct val="100000"/>
              </a:lnSpc>
              <a:spcBef>
                <a:spcPts val="0"/>
              </a:spcBef>
              <a:spcAft>
                <a:spcPts val="0"/>
              </a:spcAft>
              <a:buClrTx/>
              <a:buSzTx/>
              <a:buFontTx/>
              <a:buChar char="-"/>
              <a:tabLst/>
            </a:pPr>
            <a:r>
              <a:rPr kumimoji="0" lang="it-IT" sz="1800" b="0" i="0" u="none" strike="noStrike" cap="none" spc="0" normalizeH="0" baseline="0" dirty="0">
                <a:ln>
                  <a:noFill/>
                </a:ln>
                <a:solidFill>
                  <a:srgbClr val="000000"/>
                </a:solidFill>
                <a:effectLst/>
                <a:uFillTx/>
                <a:latin typeface="+mn-lt"/>
                <a:ea typeface="+mn-ea"/>
                <a:cs typeface="+mn-cs"/>
                <a:sym typeface="Calibri"/>
              </a:rPr>
              <a:t>La possibilità di consultare le recensioni lasciate da chi ha già acquistato quel prodotto.</a:t>
            </a:r>
          </a:p>
          <a:p>
            <a:pPr marR="0" algn="ctr" defTabSz="457200" rtl="0" fontAlgn="auto" latinLnBrk="0" hangingPunct="0">
              <a:lnSpc>
                <a:spcPct val="100000"/>
              </a:lnSpc>
              <a:spcBef>
                <a:spcPts val="0"/>
              </a:spcBef>
              <a:spcAft>
                <a:spcPts val="0"/>
              </a:spcAft>
              <a:buClrTx/>
              <a:buSzTx/>
              <a:tabLst/>
            </a:pPr>
            <a:endParaRPr lang="it-IT" dirty="0"/>
          </a:p>
          <a:p>
            <a:pPr marR="0" algn="ctr" defTabSz="457200" rtl="0" fontAlgn="auto" latinLnBrk="0" hangingPunct="0">
              <a:lnSpc>
                <a:spcPct val="100000"/>
              </a:lnSpc>
              <a:spcBef>
                <a:spcPts val="0"/>
              </a:spcBef>
              <a:spcAft>
                <a:spcPts val="0"/>
              </a:spcAft>
              <a:buClrTx/>
              <a:buSzTx/>
              <a:tabLst/>
            </a:pPr>
            <a:r>
              <a:rPr kumimoji="0" lang="it-IT" sz="1800" b="0" i="0" u="none" strike="noStrike" cap="none" spc="0" normalizeH="0" baseline="0" dirty="0">
                <a:ln>
                  <a:noFill/>
                </a:ln>
                <a:solidFill>
                  <a:srgbClr val="000000"/>
                </a:solidFill>
                <a:effectLst/>
                <a:uFillTx/>
                <a:latin typeface="+mn-lt"/>
                <a:ea typeface="+mn-ea"/>
                <a:cs typeface="+mn-cs"/>
                <a:sym typeface="Calibri"/>
              </a:rPr>
              <a:t>Se il prodotto mi piace, lo metto nel carrello cliccando l’</a:t>
            </a:r>
            <a:r>
              <a:rPr kumimoji="0" lang="it-IT" sz="1800" b="1" i="0" u="none" strike="noStrike" cap="none" spc="0" normalizeH="0" baseline="0" dirty="0">
                <a:ln>
                  <a:noFill/>
                </a:ln>
                <a:solidFill>
                  <a:srgbClr val="FF0000"/>
                </a:solidFill>
                <a:effectLst/>
                <a:uFillTx/>
                <a:latin typeface="+mn-lt"/>
                <a:ea typeface="+mn-ea"/>
                <a:cs typeface="+mn-cs"/>
                <a:sym typeface="Calibri"/>
              </a:rPr>
              <a:t>apposito bottone</a:t>
            </a:r>
            <a:r>
              <a:rPr kumimoji="0" lang="it-IT" sz="1800" b="0" i="0" u="none" strike="noStrike" cap="none" spc="0" normalizeH="0" baseline="0" dirty="0">
                <a:ln>
                  <a:noFill/>
                </a:ln>
                <a:solidFill>
                  <a:srgbClr val="000000"/>
                </a:solidFill>
                <a:effectLst/>
                <a:uFillTx/>
                <a:latin typeface="+mn-lt"/>
                <a:ea typeface="+mn-ea"/>
                <a:cs typeface="+mn-cs"/>
                <a:sym typeface="Calibri"/>
              </a:rPr>
              <a:t>. A questo punto posso proseguire i miei acquisti</a:t>
            </a:r>
          </a:p>
        </p:txBody>
      </p:sp>
      <p:sp>
        <p:nvSpPr>
          <p:cNvPr id="6" name="Ovale 5">
            <a:extLst>
              <a:ext uri="{FF2B5EF4-FFF2-40B4-BE49-F238E27FC236}">
                <a16:creationId xmlns:a16="http://schemas.microsoft.com/office/drawing/2014/main" id="{A4920FE2-D445-46E3-92F4-6EB0C298B040}"/>
              </a:ext>
            </a:extLst>
          </p:cNvPr>
          <p:cNvSpPr/>
          <p:nvPr/>
        </p:nvSpPr>
        <p:spPr>
          <a:xfrm>
            <a:off x="6850362" y="4279183"/>
            <a:ext cx="1857850" cy="742384"/>
          </a:xfrm>
          <a:prstGeom prst="ellipse">
            <a:avLst/>
          </a:prstGeom>
          <a:noFill/>
          <a:ln w="57150" cap="flat">
            <a:solidFill>
              <a:srgbClr val="FF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Calibri"/>
            </a:endParaRPr>
          </a:p>
        </p:txBody>
      </p:sp>
      <p:cxnSp>
        <p:nvCxnSpPr>
          <p:cNvPr id="7" name="Connettore 2 6">
            <a:extLst>
              <a:ext uri="{FF2B5EF4-FFF2-40B4-BE49-F238E27FC236}">
                <a16:creationId xmlns:a16="http://schemas.microsoft.com/office/drawing/2014/main" id="{F64F3D8F-B97A-43E4-87AD-3D1AE62A13BD}"/>
              </a:ext>
            </a:extLst>
          </p:cNvPr>
          <p:cNvCxnSpPr>
            <a:cxnSpLocks/>
          </p:cNvCxnSpPr>
          <p:nvPr/>
        </p:nvCxnSpPr>
        <p:spPr>
          <a:xfrm flipH="1" flipV="1">
            <a:off x="8481168" y="5085375"/>
            <a:ext cx="796704" cy="547140"/>
          </a:xfrm>
          <a:prstGeom prst="straightConnector1">
            <a:avLst/>
          </a:prstGeom>
          <a:noFill/>
          <a:ln w="38100" cap="flat">
            <a:solidFill>
              <a:srgbClr val="FF0000"/>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29136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1F1EA13D-37F9-46FA-BF0A-38A0C2F08BC4}"/>
              </a:ext>
            </a:extLst>
          </p:cNvPr>
          <p:cNvSpPr>
            <a:spLocks noGrp="1"/>
          </p:cNvSpPr>
          <p:nvPr>
            <p:ph type="sldNum" sz="quarter" idx="2"/>
          </p:nvPr>
        </p:nvSpPr>
        <p:spPr/>
        <p:txBody>
          <a:bodyPr/>
          <a:lstStyle/>
          <a:p>
            <a:fld id="{86CB4B4D-7CA3-9044-876B-883B54F8677D}" type="slidenum">
              <a:rPr lang="it-IT" smtClean="0"/>
              <a:pPr/>
              <a:t>18</a:t>
            </a:fld>
            <a:endParaRPr lang="it-IT" dirty="0"/>
          </a:p>
        </p:txBody>
      </p:sp>
      <p:pic>
        <p:nvPicPr>
          <p:cNvPr id="2" name="Immagine 1">
            <a:extLst>
              <a:ext uri="{FF2B5EF4-FFF2-40B4-BE49-F238E27FC236}">
                <a16:creationId xmlns:a16="http://schemas.microsoft.com/office/drawing/2014/main" id="{64B4AFD1-E61C-4F7E-A35E-FA6FEF3B72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0046" y="1435790"/>
            <a:ext cx="8519309" cy="4378164"/>
          </a:xfrm>
          <a:prstGeom prst="rect">
            <a:avLst/>
          </a:prstGeom>
        </p:spPr>
      </p:pic>
      <p:sp>
        <p:nvSpPr>
          <p:cNvPr id="4" name="Rettangolo 3">
            <a:extLst>
              <a:ext uri="{FF2B5EF4-FFF2-40B4-BE49-F238E27FC236}">
                <a16:creationId xmlns:a16="http://schemas.microsoft.com/office/drawing/2014/main" id="{BED3A764-A767-4CA1-B0C2-64DB2F497358}"/>
              </a:ext>
            </a:extLst>
          </p:cNvPr>
          <p:cNvSpPr/>
          <p:nvPr/>
        </p:nvSpPr>
        <p:spPr>
          <a:xfrm>
            <a:off x="2860895" y="139001"/>
            <a:ext cx="8350623" cy="584775"/>
          </a:xfrm>
          <a:prstGeom prst="rect">
            <a:avLst/>
          </a:prstGeom>
          <a:ln w="12700">
            <a:solidFill>
              <a:srgbClr val="0070C0"/>
            </a:solidFill>
          </a:ln>
        </p:spPr>
        <p:txBody>
          <a:bodyPr wrap="square">
            <a:spAutoFit/>
          </a:bodyPr>
          <a:lstStyle/>
          <a:p>
            <a:pPr algn="ctr"/>
            <a:r>
              <a:rPr lang="it-IT" sz="3200" dirty="0">
                <a:solidFill>
                  <a:srgbClr val="0070C0"/>
                </a:solidFill>
              </a:rPr>
              <a:t>6 – Il carrello</a:t>
            </a:r>
            <a:endParaRPr lang="it-IT" sz="3200" dirty="0"/>
          </a:p>
        </p:txBody>
      </p:sp>
      <p:sp>
        <p:nvSpPr>
          <p:cNvPr id="5" name="Ovale 4">
            <a:extLst>
              <a:ext uri="{FF2B5EF4-FFF2-40B4-BE49-F238E27FC236}">
                <a16:creationId xmlns:a16="http://schemas.microsoft.com/office/drawing/2014/main" id="{8210A8B8-B7C2-44D7-AA27-43F08E0B5C4B}"/>
              </a:ext>
            </a:extLst>
          </p:cNvPr>
          <p:cNvSpPr/>
          <p:nvPr/>
        </p:nvSpPr>
        <p:spPr>
          <a:xfrm>
            <a:off x="8070643" y="1285592"/>
            <a:ext cx="845338" cy="742384"/>
          </a:xfrm>
          <a:prstGeom prst="ellipse">
            <a:avLst/>
          </a:prstGeom>
          <a:noFill/>
          <a:ln w="57150" cap="flat">
            <a:solidFill>
              <a:srgbClr val="FF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Calibri"/>
            </a:endParaRPr>
          </a:p>
        </p:txBody>
      </p:sp>
      <p:cxnSp>
        <p:nvCxnSpPr>
          <p:cNvPr id="6" name="Connettore 2 5">
            <a:extLst>
              <a:ext uri="{FF2B5EF4-FFF2-40B4-BE49-F238E27FC236}">
                <a16:creationId xmlns:a16="http://schemas.microsoft.com/office/drawing/2014/main" id="{88416B8B-6806-4AC6-B2D8-D22130F2B030}"/>
              </a:ext>
            </a:extLst>
          </p:cNvPr>
          <p:cNvCxnSpPr>
            <a:cxnSpLocks/>
          </p:cNvCxnSpPr>
          <p:nvPr/>
        </p:nvCxnSpPr>
        <p:spPr>
          <a:xfrm flipH="1">
            <a:off x="9071573" y="1789033"/>
            <a:ext cx="2743538" cy="1"/>
          </a:xfrm>
          <a:prstGeom prst="straightConnector1">
            <a:avLst/>
          </a:prstGeom>
          <a:noFill/>
          <a:ln w="38100" cap="flat">
            <a:solidFill>
              <a:srgbClr val="FF0000"/>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7" name="CasellaDiTesto 6">
            <a:extLst>
              <a:ext uri="{FF2B5EF4-FFF2-40B4-BE49-F238E27FC236}">
                <a16:creationId xmlns:a16="http://schemas.microsoft.com/office/drawing/2014/main" id="{F60CAC7C-3809-4E6E-B0A7-061DEA11C31B}"/>
              </a:ext>
            </a:extLst>
          </p:cNvPr>
          <p:cNvSpPr txBox="1"/>
          <p:nvPr/>
        </p:nvSpPr>
        <p:spPr>
          <a:xfrm>
            <a:off x="9201433" y="962605"/>
            <a:ext cx="2743200" cy="55861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it-IT" sz="1700" b="0" i="0" u="none" strike="noStrike" cap="none" spc="0" normalizeH="0" baseline="0" dirty="0">
                <a:ln>
                  <a:noFill/>
                </a:ln>
                <a:solidFill>
                  <a:srgbClr val="000000"/>
                </a:solidFill>
                <a:effectLst/>
                <a:uFillTx/>
                <a:latin typeface="+mn-lt"/>
                <a:ea typeface="+mn-ea"/>
                <a:cs typeface="+mn-cs"/>
                <a:sym typeface="Calibri"/>
              </a:rPr>
              <a:t>In qualsiasi momento, cliccando sull’icona che riporta il </a:t>
            </a:r>
            <a:r>
              <a:rPr kumimoji="0" lang="it-IT" sz="1700" b="1" i="0" u="none" strike="noStrike" cap="none" spc="0" normalizeH="0" baseline="0" dirty="0">
                <a:ln>
                  <a:noFill/>
                </a:ln>
                <a:solidFill>
                  <a:srgbClr val="FF0000"/>
                </a:solidFill>
                <a:effectLst/>
                <a:uFillTx/>
                <a:latin typeface="+mn-lt"/>
                <a:ea typeface="+mn-ea"/>
                <a:cs typeface="+mn-cs"/>
                <a:sym typeface="Calibri"/>
              </a:rPr>
              <a:t>carrello della spesa</a:t>
            </a:r>
            <a:r>
              <a:rPr kumimoji="0" lang="it-IT" sz="1700" b="0" i="0" u="none" strike="noStrike" cap="none" spc="0" normalizeH="0" baseline="0" dirty="0">
                <a:ln>
                  <a:noFill/>
                </a:ln>
                <a:solidFill>
                  <a:srgbClr val="000000"/>
                </a:solidFill>
                <a:effectLst/>
                <a:uFillTx/>
                <a:latin typeface="+mn-lt"/>
                <a:ea typeface="+mn-ea"/>
                <a:cs typeface="+mn-cs"/>
                <a:sym typeface="Calibri"/>
              </a:rPr>
              <a:t>, posso controllare gli articoli che ho nel carrello e toglierli se, nel frattempo, ho avuto dei ripensamenti, oppure variare il numero di pezzi se voglio comprarne più di uno</a:t>
            </a:r>
          </a:p>
          <a:p>
            <a:pPr marL="0" marR="0" indent="0" algn="ctr" defTabSz="457200" rtl="0" fontAlgn="auto" latinLnBrk="0" hangingPunct="0">
              <a:lnSpc>
                <a:spcPct val="100000"/>
              </a:lnSpc>
              <a:spcBef>
                <a:spcPts val="0"/>
              </a:spcBef>
              <a:spcAft>
                <a:spcPts val="0"/>
              </a:spcAft>
              <a:buClrTx/>
              <a:buSzTx/>
              <a:buFontTx/>
              <a:buNone/>
              <a:tabLst/>
            </a:pPr>
            <a:endParaRPr lang="it-IT" sz="1700" dirty="0"/>
          </a:p>
          <a:p>
            <a:pPr marL="0" marR="0" indent="0" algn="ctr" defTabSz="457200" rtl="0" fontAlgn="auto" latinLnBrk="0" hangingPunct="0">
              <a:lnSpc>
                <a:spcPct val="100000"/>
              </a:lnSpc>
              <a:spcBef>
                <a:spcPts val="0"/>
              </a:spcBef>
              <a:spcAft>
                <a:spcPts val="0"/>
              </a:spcAft>
              <a:buClrTx/>
              <a:buSzTx/>
              <a:buFontTx/>
              <a:buNone/>
              <a:tabLst/>
            </a:pPr>
            <a:r>
              <a:rPr kumimoji="0" lang="it-IT" sz="1700" b="0" i="0" u="none" strike="noStrike" cap="none" spc="0" normalizeH="0" baseline="0" dirty="0">
                <a:ln>
                  <a:noFill/>
                </a:ln>
                <a:solidFill>
                  <a:srgbClr val="000000"/>
                </a:solidFill>
                <a:effectLst/>
                <a:uFillTx/>
                <a:latin typeface="+mn-lt"/>
                <a:ea typeface="+mn-ea"/>
                <a:cs typeface="+mn-cs"/>
                <a:sym typeface="Calibri"/>
              </a:rPr>
              <a:t>Il numerino dentro al carrello indica quanti oggetti ho nel carrello.</a:t>
            </a:r>
          </a:p>
          <a:p>
            <a:pPr marL="0" marR="0" indent="0" algn="ctr" defTabSz="457200" rtl="0" fontAlgn="auto" latinLnBrk="0" hangingPunct="0">
              <a:lnSpc>
                <a:spcPct val="100000"/>
              </a:lnSpc>
              <a:spcBef>
                <a:spcPts val="0"/>
              </a:spcBef>
              <a:spcAft>
                <a:spcPts val="0"/>
              </a:spcAft>
              <a:buClrTx/>
              <a:buSzTx/>
              <a:buFontTx/>
              <a:buNone/>
              <a:tabLst/>
            </a:pPr>
            <a:endParaRPr lang="it-IT" sz="1700" dirty="0"/>
          </a:p>
          <a:p>
            <a:pPr marL="0" marR="0" indent="0" algn="ctr" defTabSz="457200" rtl="0" fontAlgn="auto" latinLnBrk="0" hangingPunct="0">
              <a:lnSpc>
                <a:spcPct val="100000"/>
              </a:lnSpc>
              <a:spcBef>
                <a:spcPts val="0"/>
              </a:spcBef>
              <a:spcAft>
                <a:spcPts val="0"/>
              </a:spcAft>
              <a:buClrTx/>
              <a:buSzTx/>
              <a:buFontTx/>
              <a:buNone/>
              <a:tabLst/>
            </a:pPr>
            <a:r>
              <a:rPr kumimoji="0" lang="it-IT" sz="1700" b="1" i="0" u="none" strike="noStrike" cap="none" spc="0" normalizeH="0" baseline="0" dirty="0">
                <a:ln>
                  <a:noFill/>
                </a:ln>
                <a:solidFill>
                  <a:srgbClr val="000000"/>
                </a:solidFill>
                <a:effectLst/>
                <a:uFillTx/>
                <a:latin typeface="+mn-lt"/>
                <a:ea typeface="+mn-ea"/>
                <a:cs typeface="+mn-cs"/>
                <a:sym typeface="Calibri"/>
              </a:rPr>
              <a:t>N.B.: gli oggetti che inserisco nel carello ci rimangono finché non decido di rimuoverli, qualora io non «vada alla cassa» li ritroverò nel carrello la prossima volta che «entro in negozio»</a:t>
            </a:r>
          </a:p>
        </p:txBody>
      </p:sp>
    </p:spTree>
    <p:extLst>
      <p:ext uri="{BB962C8B-B14F-4D97-AF65-F5344CB8AC3E}">
        <p14:creationId xmlns:p14="http://schemas.microsoft.com/office/powerpoint/2010/main" val="2047533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1F1EA13D-37F9-46FA-BF0A-38A0C2F08BC4}"/>
              </a:ext>
            </a:extLst>
          </p:cNvPr>
          <p:cNvSpPr>
            <a:spLocks noGrp="1"/>
          </p:cNvSpPr>
          <p:nvPr>
            <p:ph type="sldNum" sz="quarter" idx="2"/>
          </p:nvPr>
        </p:nvSpPr>
        <p:spPr/>
        <p:txBody>
          <a:bodyPr/>
          <a:lstStyle/>
          <a:p>
            <a:fld id="{86CB4B4D-7CA3-9044-876B-883B54F8677D}" type="slidenum">
              <a:rPr lang="it-IT" smtClean="0"/>
              <a:pPr/>
              <a:t>19</a:t>
            </a:fld>
            <a:endParaRPr lang="it-IT" dirty="0"/>
          </a:p>
        </p:txBody>
      </p:sp>
      <p:pic>
        <p:nvPicPr>
          <p:cNvPr id="2" name="Immagine 1">
            <a:extLst>
              <a:ext uri="{FF2B5EF4-FFF2-40B4-BE49-F238E27FC236}">
                <a16:creationId xmlns:a16="http://schemas.microsoft.com/office/drawing/2014/main" id="{DC52172D-1590-419B-85D5-EEA925499F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3084" y="1484769"/>
            <a:ext cx="8265911" cy="4267846"/>
          </a:xfrm>
          <a:prstGeom prst="rect">
            <a:avLst/>
          </a:prstGeom>
        </p:spPr>
      </p:pic>
      <p:sp>
        <p:nvSpPr>
          <p:cNvPr id="4" name="Rettangolo 3">
            <a:extLst>
              <a:ext uri="{FF2B5EF4-FFF2-40B4-BE49-F238E27FC236}">
                <a16:creationId xmlns:a16="http://schemas.microsoft.com/office/drawing/2014/main" id="{A05206C4-7070-4583-89F8-91364C7C8232}"/>
              </a:ext>
            </a:extLst>
          </p:cNvPr>
          <p:cNvSpPr/>
          <p:nvPr/>
        </p:nvSpPr>
        <p:spPr>
          <a:xfrm>
            <a:off x="2860895" y="139001"/>
            <a:ext cx="8350623" cy="584775"/>
          </a:xfrm>
          <a:prstGeom prst="rect">
            <a:avLst/>
          </a:prstGeom>
          <a:ln w="12700">
            <a:solidFill>
              <a:srgbClr val="0070C0"/>
            </a:solidFill>
          </a:ln>
        </p:spPr>
        <p:txBody>
          <a:bodyPr wrap="square">
            <a:spAutoFit/>
          </a:bodyPr>
          <a:lstStyle/>
          <a:p>
            <a:pPr algn="ctr"/>
            <a:r>
              <a:rPr lang="it-IT" sz="3200" dirty="0">
                <a:solidFill>
                  <a:srgbClr val="0070C0"/>
                </a:solidFill>
              </a:rPr>
              <a:t>7 – Selezionare quel che voglio acquistare</a:t>
            </a:r>
            <a:endParaRPr lang="it-IT" sz="3200" dirty="0"/>
          </a:p>
        </p:txBody>
      </p:sp>
      <p:sp>
        <p:nvSpPr>
          <p:cNvPr id="5" name="CasellaDiTesto 4">
            <a:extLst>
              <a:ext uri="{FF2B5EF4-FFF2-40B4-BE49-F238E27FC236}">
                <a16:creationId xmlns:a16="http://schemas.microsoft.com/office/drawing/2014/main" id="{D5BFEF43-768A-4479-9ED2-8D4083420D97}"/>
              </a:ext>
            </a:extLst>
          </p:cNvPr>
          <p:cNvSpPr txBox="1"/>
          <p:nvPr/>
        </p:nvSpPr>
        <p:spPr>
          <a:xfrm>
            <a:off x="8932997" y="2002866"/>
            <a:ext cx="2414323" cy="32316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it-IT" sz="1700" b="0" i="0" u="none" strike="noStrike" cap="none" spc="0" normalizeH="0" baseline="0" dirty="0">
                <a:ln>
                  <a:noFill/>
                </a:ln>
                <a:solidFill>
                  <a:srgbClr val="000000"/>
                </a:solidFill>
                <a:effectLst/>
                <a:uFillTx/>
                <a:latin typeface="+mn-lt"/>
                <a:ea typeface="+mn-ea"/>
                <a:cs typeface="+mn-cs"/>
                <a:sym typeface="Calibri"/>
              </a:rPr>
              <a:t>Dal carrello, posso anche decide di comprare le cose più urgenti e lasciare nel carrello per un secondo momento gli articoli che mi servono, ma non urgentemente.</a:t>
            </a:r>
          </a:p>
          <a:p>
            <a:pPr marL="0" marR="0" indent="0" algn="ctr" defTabSz="457200" rtl="0" fontAlgn="auto" latinLnBrk="0" hangingPunct="0">
              <a:lnSpc>
                <a:spcPct val="100000"/>
              </a:lnSpc>
              <a:spcBef>
                <a:spcPts val="0"/>
              </a:spcBef>
              <a:spcAft>
                <a:spcPts val="0"/>
              </a:spcAft>
              <a:buClrTx/>
              <a:buSzTx/>
              <a:buFontTx/>
              <a:buNone/>
              <a:tabLst/>
            </a:pPr>
            <a:endParaRPr lang="it-IT" sz="1700" dirty="0"/>
          </a:p>
          <a:p>
            <a:pPr marL="0" marR="0" indent="0" algn="ctr" defTabSz="457200" rtl="0" fontAlgn="auto" latinLnBrk="0" hangingPunct="0">
              <a:lnSpc>
                <a:spcPct val="100000"/>
              </a:lnSpc>
              <a:spcBef>
                <a:spcPts val="0"/>
              </a:spcBef>
              <a:spcAft>
                <a:spcPts val="0"/>
              </a:spcAft>
              <a:buClrTx/>
              <a:buSzTx/>
              <a:buFontTx/>
              <a:buNone/>
              <a:tabLst/>
            </a:pPr>
            <a:r>
              <a:rPr kumimoji="0" lang="it-IT" sz="1700" b="1" i="0" u="none" strike="noStrike" cap="none" spc="0" normalizeH="0" baseline="0" dirty="0">
                <a:ln>
                  <a:noFill/>
                </a:ln>
                <a:solidFill>
                  <a:srgbClr val="000000"/>
                </a:solidFill>
                <a:effectLst/>
                <a:uFillTx/>
                <a:latin typeface="+mn-lt"/>
                <a:ea typeface="+mn-ea"/>
                <a:cs typeface="+mn-cs"/>
                <a:sym typeface="Calibri"/>
              </a:rPr>
              <a:t>Basta spuntare il quadratino a sinistra degli articoli che intendo portare in cassa</a:t>
            </a:r>
          </a:p>
        </p:txBody>
      </p:sp>
    </p:spTree>
    <p:extLst>
      <p:ext uri="{BB962C8B-B14F-4D97-AF65-F5344CB8AC3E}">
        <p14:creationId xmlns:p14="http://schemas.microsoft.com/office/powerpoint/2010/main" val="3985650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it-IT" dirty="0">
                <a:solidFill>
                  <a:srgbClr val="0070C0"/>
                </a:solidFill>
              </a:rPr>
              <a:t>Fare acquisti online</a:t>
            </a:r>
            <a:br>
              <a:rPr lang="it-IT" dirty="0">
                <a:solidFill>
                  <a:srgbClr val="0070C0"/>
                </a:solidFill>
              </a:rPr>
            </a:br>
            <a:r>
              <a:rPr lang="it-IT" dirty="0">
                <a:solidFill>
                  <a:srgbClr val="0070C0"/>
                </a:solidFill>
              </a:rPr>
              <a:t>(E-Commerce)</a:t>
            </a:r>
          </a:p>
        </p:txBody>
      </p:sp>
      <p:sp>
        <p:nvSpPr>
          <p:cNvPr id="5" name="Slide Number Placeholder 4">
            <a:extLst>
              <a:ext uri="{FF2B5EF4-FFF2-40B4-BE49-F238E27FC236}">
                <a16:creationId xmlns:a16="http://schemas.microsoft.com/office/drawing/2014/main" id="{0FD5B9DF-32B9-4DA2-B915-DD827313FC96}"/>
              </a:ext>
            </a:extLst>
          </p:cNvPr>
          <p:cNvSpPr>
            <a:spLocks noGrp="1"/>
          </p:cNvSpPr>
          <p:nvPr>
            <p:ph type="sldNum" sz="quarter" idx="2"/>
          </p:nvPr>
        </p:nvSpPr>
        <p:spPr/>
        <p:txBody>
          <a:bodyPr/>
          <a:lstStyle/>
          <a:p>
            <a:fld id="{86CB4B4D-7CA3-9044-876B-883B54F8677D}" type="slidenum">
              <a:rPr lang="it-IT" smtClean="0"/>
              <a:pPr/>
              <a:t>2</a:t>
            </a:fld>
            <a:endParaRPr lang="it-IT" dirty="0"/>
          </a:p>
        </p:txBody>
      </p:sp>
    </p:spTree>
    <p:extLst>
      <p:ext uri="{BB962C8B-B14F-4D97-AF65-F5344CB8AC3E}">
        <p14:creationId xmlns:p14="http://schemas.microsoft.com/office/powerpoint/2010/main" val="1858102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1F1EA13D-37F9-46FA-BF0A-38A0C2F08BC4}"/>
              </a:ext>
            </a:extLst>
          </p:cNvPr>
          <p:cNvSpPr>
            <a:spLocks noGrp="1"/>
          </p:cNvSpPr>
          <p:nvPr>
            <p:ph type="sldNum" sz="quarter" idx="2"/>
          </p:nvPr>
        </p:nvSpPr>
        <p:spPr/>
        <p:txBody>
          <a:bodyPr/>
          <a:lstStyle/>
          <a:p>
            <a:fld id="{86CB4B4D-7CA3-9044-876B-883B54F8677D}" type="slidenum">
              <a:rPr lang="it-IT" smtClean="0"/>
              <a:pPr/>
              <a:t>20</a:t>
            </a:fld>
            <a:endParaRPr lang="it-IT" dirty="0"/>
          </a:p>
        </p:txBody>
      </p:sp>
      <p:sp>
        <p:nvSpPr>
          <p:cNvPr id="4" name="Rettangolo 3">
            <a:extLst>
              <a:ext uri="{FF2B5EF4-FFF2-40B4-BE49-F238E27FC236}">
                <a16:creationId xmlns:a16="http://schemas.microsoft.com/office/drawing/2014/main" id="{2281348C-FBCB-4534-8A16-ECED4C973161}"/>
              </a:ext>
            </a:extLst>
          </p:cNvPr>
          <p:cNvSpPr/>
          <p:nvPr/>
        </p:nvSpPr>
        <p:spPr>
          <a:xfrm>
            <a:off x="2860895" y="139001"/>
            <a:ext cx="8350623" cy="584775"/>
          </a:xfrm>
          <a:prstGeom prst="rect">
            <a:avLst/>
          </a:prstGeom>
          <a:ln w="12700">
            <a:solidFill>
              <a:srgbClr val="0070C0"/>
            </a:solidFill>
          </a:ln>
        </p:spPr>
        <p:txBody>
          <a:bodyPr wrap="square">
            <a:spAutoFit/>
          </a:bodyPr>
          <a:lstStyle/>
          <a:p>
            <a:pPr algn="ctr"/>
            <a:r>
              <a:rPr lang="it-IT" sz="3200" dirty="0">
                <a:solidFill>
                  <a:srgbClr val="0070C0"/>
                </a:solidFill>
              </a:rPr>
              <a:t>8 – Scegliere la modalità di spedizione</a:t>
            </a:r>
            <a:endParaRPr lang="it-IT" sz="3200" dirty="0"/>
          </a:p>
        </p:txBody>
      </p:sp>
      <p:sp>
        <p:nvSpPr>
          <p:cNvPr id="5" name="CasellaDiTesto 4">
            <a:extLst>
              <a:ext uri="{FF2B5EF4-FFF2-40B4-BE49-F238E27FC236}">
                <a16:creationId xmlns:a16="http://schemas.microsoft.com/office/drawing/2014/main" id="{E8F1E6EC-2E01-476F-B469-91625398AE57}"/>
              </a:ext>
            </a:extLst>
          </p:cNvPr>
          <p:cNvSpPr txBox="1"/>
          <p:nvPr/>
        </p:nvSpPr>
        <p:spPr>
          <a:xfrm>
            <a:off x="9068556" y="1994700"/>
            <a:ext cx="2743200" cy="37548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it-IT" sz="1700" b="0" i="0" u="none" strike="noStrike" cap="none" spc="0" normalizeH="0" baseline="0" dirty="0">
                <a:ln>
                  <a:noFill/>
                </a:ln>
                <a:solidFill>
                  <a:srgbClr val="000000"/>
                </a:solidFill>
                <a:effectLst/>
                <a:uFillTx/>
                <a:latin typeface="+mn-lt"/>
                <a:ea typeface="+mn-ea"/>
                <a:cs typeface="+mn-cs"/>
                <a:sym typeface="Calibri"/>
              </a:rPr>
              <a:t>Amazon offre anche il servizio PRIME (in abbonamento mensile) che prevede un numero illimitato di consegne gratuite. </a:t>
            </a:r>
          </a:p>
          <a:p>
            <a:pPr marL="0" marR="0" indent="0" algn="ctr" defTabSz="457200" rtl="0" fontAlgn="auto" latinLnBrk="0" hangingPunct="0">
              <a:lnSpc>
                <a:spcPct val="100000"/>
              </a:lnSpc>
              <a:spcBef>
                <a:spcPts val="0"/>
              </a:spcBef>
              <a:spcAft>
                <a:spcPts val="0"/>
              </a:spcAft>
              <a:buClrTx/>
              <a:buSzTx/>
              <a:buFontTx/>
              <a:buNone/>
              <a:tabLst/>
            </a:pPr>
            <a:endParaRPr lang="it-IT" sz="1700" dirty="0"/>
          </a:p>
          <a:p>
            <a:pPr marL="0" marR="0" indent="0" algn="ctr" defTabSz="457200" rtl="0" fontAlgn="auto" latinLnBrk="0" hangingPunct="0">
              <a:lnSpc>
                <a:spcPct val="100000"/>
              </a:lnSpc>
              <a:spcBef>
                <a:spcPts val="0"/>
              </a:spcBef>
              <a:spcAft>
                <a:spcPts val="0"/>
              </a:spcAft>
              <a:buClrTx/>
              <a:buSzTx/>
              <a:buFontTx/>
              <a:buNone/>
              <a:tabLst/>
            </a:pPr>
            <a:r>
              <a:rPr kumimoji="0" lang="it-IT" sz="1700" i="0" u="none" strike="noStrike" cap="none" spc="0" normalizeH="0" baseline="0" dirty="0">
                <a:ln>
                  <a:noFill/>
                </a:ln>
                <a:solidFill>
                  <a:srgbClr val="000000"/>
                </a:solidFill>
                <a:effectLst/>
                <a:uFillTx/>
                <a:latin typeface="+mn-lt"/>
                <a:ea typeface="+mn-ea"/>
                <a:cs typeface="+mn-cs"/>
                <a:sym typeface="Calibri"/>
              </a:rPr>
              <a:t>Per ogni articolo possono essere disponibili diverse modalità di spedizione a diversi costi. </a:t>
            </a:r>
          </a:p>
          <a:p>
            <a:pPr marL="0" marR="0" indent="0" algn="ctr" defTabSz="457200" rtl="0" fontAlgn="auto" latinLnBrk="0" hangingPunct="0">
              <a:lnSpc>
                <a:spcPct val="100000"/>
              </a:lnSpc>
              <a:spcBef>
                <a:spcPts val="0"/>
              </a:spcBef>
              <a:spcAft>
                <a:spcPts val="0"/>
              </a:spcAft>
              <a:buClrTx/>
              <a:buSzTx/>
              <a:buFontTx/>
              <a:buNone/>
              <a:tabLst/>
            </a:pPr>
            <a:endParaRPr kumimoji="0" lang="it-IT" sz="1700" b="1" i="0" u="none" strike="noStrike" cap="none" spc="0" normalizeH="0" baseline="0" dirty="0">
              <a:ln>
                <a:noFill/>
              </a:ln>
              <a:solidFill>
                <a:srgbClr val="000000"/>
              </a:solidFill>
              <a:effectLst/>
              <a:uFillTx/>
              <a:latin typeface="+mn-lt"/>
              <a:ea typeface="+mn-ea"/>
              <a:cs typeface="+mn-cs"/>
              <a:sym typeface="Calibri"/>
            </a:endParaRPr>
          </a:p>
          <a:p>
            <a:pPr marL="0" marR="0" indent="0" algn="ctr" defTabSz="457200" rtl="0" fontAlgn="auto" latinLnBrk="0" hangingPunct="0">
              <a:lnSpc>
                <a:spcPct val="100000"/>
              </a:lnSpc>
              <a:spcBef>
                <a:spcPts val="0"/>
              </a:spcBef>
              <a:spcAft>
                <a:spcPts val="0"/>
              </a:spcAft>
              <a:buClrTx/>
              <a:buSzTx/>
              <a:buFontTx/>
              <a:buNone/>
              <a:tabLst/>
            </a:pPr>
            <a:r>
              <a:rPr lang="it-IT" sz="1700" b="1" dirty="0"/>
              <a:t>Occorre indicare la modalità di spedizione desiderata, cliccando sul pallino.</a:t>
            </a:r>
            <a:endParaRPr kumimoji="0" lang="it-IT" sz="1700" b="1" i="0" u="none" strike="noStrike" cap="none" spc="0" normalizeH="0" baseline="0" dirty="0">
              <a:ln>
                <a:noFill/>
              </a:ln>
              <a:solidFill>
                <a:srgbClr val="000000"/>
              </a:solidFill>
              <a:effectLst/>
              <a:uFillTx/>
              <a:latin typeface="+mn-lt"/>
              <a:ea typeface="+mn-ea"/>
              <a:cs typeface="+mn-cs"/>
              <a:sym typeface="Calibri"/>
            </a:endParaRPr>
          </a:p>
        </p:txBody>
      </p:sp>
      <p:pic>
        <p:nvPicPr>
          <p:cNvPr id="7" name="Immagine 6">
            <a:extLst>
              <a:ext uri="{FF2B5EF4-FFF2-40B4-BE49-F238E27FC236}">
                <a16:creationId xmlns:a16="http://schemas.microsoft.com/office/drawing/2014/main" id="{7DB477E0-6C97-AFE7-0AD8-0A50CB7DFCAB}"/>
              </a:ext>
            </a:extLst>
          </p:cNvPr>
          <p:cNvPicPr>
            <a:picLocks noChangeAspect="1"/>
          </p:cNvPicPr>
          <p:nvPr/>
        </p:nvPicPr>
        <p:blipFill>
          <a:blip r:embed="rId2"/>
          <a:stretch>
            <a:fillRect/>
          </a:stretch>
        </p:blipFill>
        <p:spPr>
          <a:xfrm>
            <a:off x="12576" y="1329070"/>
            <a:ext cx="9005075" cy="4848116"/>
          </a:xfrm>
          <a:prstGeom prst="rect">
            <a:avLst/>
          </a:prstGeom>
        </p:spPr>
      </p:pic>
    </p:spTree>
    <p:extLst>
      <p:ext uri="{BB962C8B-B14F-4D97-AF65-F5344CB8AC3E}">
        <p14:creationId xmlns:p14="http://schemas.microsoft.com/office/powerpoint/2010/main" val="528478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1F1EA13D-37F9-46FA-BF0A-38A0C2F08BC4}"/>
              </a:ext>
            </a:extLst>
          </p:cNvPr>
          <p:cNvSpPr>
            <a:spLocks noGrp="1"/>
          </p:cNvSpPr>
          <p:nvPr>
            <p:ph type="sldNum" sz="quarter" idx="2"/>
          </p:nvPr>
        </p:nvSpPr>
        <p:spPr/>
        <p:txBody>
          <a:bodyPr/>
          <a:lstStyle/>
          <a:p>
            <a:fld id="{86CB4B4D-7CA3-9044-876B-883B54F8677D}" type="slidenum">
              <a:rPr lang="it-IT" smtClean="0"/>
              <a:pPr/>
              <a:t>21</a:t>
            </a:fld>
            <a:endParaRPr lang="it-IT" dirty="0"/>
          </a:p>
        </p:txBody>
      </p:sp>
      <p:pic>
        <p:nvPicPr>
          <p:cNvPr id="2" name="Immagine 1">
            <a:extLst>
              <a:ext uri="{FF2B5EF4-FFF2-40B4-BE49-F238E27FC236}">
                <a16:creationId xmlns:a16="http://schemas.microsoft.com/office/drawing/2014/main" id="{58958FEB-2F28-41E6-8249-F6EE960389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7284" y="1452255"/>
            <a:ext cx="8463502" cy="4296443"/>
          </a:xfrm>
          <a:prstGeom prst="rect">
            <a:avLst/>
          </a:prstGeom>
        </p:spPr>
      </p:pic>
      <p:sp>
        <p:nvSpPr>
          <p:cNvPr id="4" name="Rettangolo 3">
            <a:extLst>
              <a:ext uri="{FF2B5EF4-FFF2-40B4-BE49-F238E27FC236}">
                <a16:creationId xmlns:a16="http://schemas.microsoft.com/office/drawing/2014/main" id="{80B03805-E680-485E-802B-2FCB964589AB}"/>
              </a:ext>
            </a:extLst>
          </p:cNvPr>
          <p:cNvSpPr/>
          <p:nvPr/>
        </p:nvSpPr>
        <p:spPr>
          <a:xfrm>
            <a:off x="2860895" y="139001"/>
            <a:ext cx="8350623" cy="584775"/>
          </a:xfrm>
          <a:prstGeom prst="rect">
            <a:avLst/>
          </a:prstGeom>
          <a:ln w="12700">
            <a:solidFill>
              <a:srgbClr val="0070C0"/>
            </a:solidFill>
          </a:ln>
        </p:spPr>
        <p:txBody>
          <a:bodyPr wrap="square">
            <a:spAutoFit/>
          </a:bodyPr>
          <a:lstStyle/>
          <a:p>
            <a:pPr algn="ctr"/>
            <a:r>
              <a:rPr lang="it-IT" sz="3200" dirty="0">
                <a:solidFill>
                  <a:srgbClr val="0070C0"/>
                </a:solidFill>
              </a:rPr>
              <a:t>9 – Scegliere la modalità di pagamento</a:t>
            </a:r>
            <a:endParaRPr lang="it-IT" sz="3200" dirty="0"/>
          </a:p>
        </p:txBody>
      </p:sp>
      <p:sp>
        <p:nvSpPr>
          <p:cNvPr id="5" name="CasellaDiTesto 4">
            <a:extLst>
              <a:ext uri="{FF2B5EF4-FFF2-40B4-BE49-F238E27FC236}">
                <a16:creationId xmlns:a16="http://schemas.microsoft.com/office/drawing/2014/main" id="{C8AE4DB6-6BEA-4473-914C-C15ADDC02F77}"/>
              </a:ext>
            </a:extLst>
          </p:cNvPr>
          <p:cNvSpPr txBox="1"/>
          <p:nvPr/>
        </p:nvSpPr>
        <p:spPr>
          <a:xfrm>
            <a:off x="8942390" y="1904165"/>
            <a:ext cx="2743200" cy="37548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it-IT" sz="1700" dirty="0"/>
              <a:t>Arrivati alla cassa, occorre decidere come pagare.</a:t>
            </a:r>
          </a:p>
          <a:p>
            <a:pPr marL="0" marR="0" indent="0" algn="ctr" defTabSz="457200" rtl="0" fontAlgn="auto" latinLnBrk="0" hangingPunct="0">
              <a:lnSpc>
                <a:spcPct val="100000"/>
              </a:lnSpc>
              <a:spcBef>
                <a:spcPts val="0"/>
              </a:spcBef>
              <a:spcAft>
                <a:spcPts val="0"/>
              </a:spcAft>
              <a:buClrTx/>
              <a:buSzTx/>
              <a:buFontTx/>
              <a:buNone/>
              <a:tabLst/>
            </a:pPr>
            <a:endParaRPr kumimoji="0" lang="it-IT" sz="1700" b="1" i="0" u="none" strike="noStrike" cap="none" spc="0" normalizeH="0" baseline="0" dirty="0">
              <a:ln>
                <a:noFill/>
              </a:ln>
              <a:solidFill>
                <a:srgbClr val="000000"/>
              </a:solidFill>
              <a:effectLst/>
              <a:uFillTx/>
              <a:latin typeface="+mn-lt"/>
              <a:ea typeface="+mn-ea"/>
              <a:cs typeface="+mn-cs"/>
              <a:sym typeface="Calibri"/>
            </a:endParaRPr>
          </a:p>
          <a:p>
            <a:pPr marL="0" marR="0" indent="0" algn="ctr" defTabSz="457200" rtl="0" fontAlgn="auto" latinLnBrk="0" hangingPunct="0">
              <a:lnSpc>
                <a:spcPct val="100000"/>
              </a:lnSpc>
              <a:spcBef>
                <a:spcPts val="0"/>
              </a:spcBef>
              <a:spcAft>
                <a:spcPts val="0"/>
              </a:spcAft>
              <a:buClrTx/>
              <a:buSzTx/>
              <a:buFontTx/>
              <a:buNone/>
              <a:tabLst/>
            </a:pPr>
            <a:r>
              <a:rPr lang="it-IT" sz="1700" dirty="0"/>
              <a:t>Come già detto in precedenza, consigliamo di usare sempre carte prepagate per gli acquisti online.</a:t>
            </a:r>
          </a:p>
          <a:p>
            <a:pPr marL="0" marR="0" indent="0" algn="ctr" defTabSz="457200" rtl="0" fontAlgn="auto" latinLnBrk="0" hangingPunct="0">
              <a:lnSpc>
                <a:spcPct val="100000"/>
              </a:lnSpc>
              <a:spcBef>
                <a:spcPts val="0"/>
              </a:spcBef>
              <a:spcAft>
                <a:spcPts val="0"/>
              </a:spcAft>
              <a:buClrTx/>
              <a:buSzTx/>
              <a:buFontTx/>
              <a:buNone/>
              <a:tabLst/>
            </a:pPr>
            <a:endParaRPr kumimoji="0" lang="it-IT" sz="1700" i="0" u="none" strike="noStrike" cap="none" spc="0" normalizeH="0" baseline="0" dirty="0">
              <a:ln>
                <a:noFill/>
              </a:ln>
              <a:solidFill>
                <a:srgbClr val="000000"/>
              </a:solidFill>
              <a:effectLst/>
              <a:uFillTx/>
              <a:latin typeface="+mn-lt"/>
              <a:ea typeface="+mn-ea"/>
              <a:cs typeface="+mn-cs"/>
              <a:sym typeface="Calibri"/>
            </a:endParaRPr>
          </a:p>
          <a:p>
            <a:pPr marL="0" marR="0" indent="0" algn="ctr" defTabSz="457200" rtl="0" fontAlgn="auto" latinLnBrk="0" hangingPunct="0">
              <a:lnSpc>
                <a:spcPct val="100000"/>
              </a:lnSpc>
              <a:spcBef>
                <a:spcPts val="0"/>
              </a:spcBef>
              <a:spcAft>
                <a:spcPts val="0"/>
              </a:spcAft>
              <a:buClrTx/>
              <a:buSzTx/>
              <a:buFontTx/>
              <a:buNone/>
              <a:tabLst/>
            </a:pPr>
            <a:r>
              <a:rPr lang="it-IT" sz="1700" dirty="0"/>
              <a:t>È possibile anche precaricare un importo sul proprio conto AMAZON e utilizzare quello a scalare senza dover tutte le volte inserire i dati di una carta di credi/debito</a:t>
            </a:r>
            <a:endParaRPr kumimoji="0" lang="it-IT" sz="1700" i="0" u="none" strike="noStrike" cap="none" spc="0" normalizeH="0" baseline="0" dirty="0">
              <a:ln>
                <a:noFill/>
              </a:ln>
              <a:solidFill>
                <a:srgbClr val="000000"/>
              </a:solidFill>
              <a:effectLst/>
              <a:uFillTx/>
              <a:latin typeface="+mn-lt"/>
              <a:ea typeface="+mn-ea"/>
              <a:cs typeface="+mn-cs"/>
              <a:sym typeface="Calibri"/>
            </a:endParaRPr>
          </a:p>
        </p:txBody>
      </p:sp>
      <p:cxnSp>
        <p:nvCxnSpPr>
          <p:cNvPr id="6" name="Connettore 2 5">
            <a:extLst>
              <a:ext uri="{FF2B5EF4-FFF2-40B4-BE49-F238E27FC236}">
                <a16:creationId xmlns:a16="http://schemas.microsoft.com/office/drawing/2014/main" id="{46A8F75C-3B9F-43F0-B2C2-C81ED42FD6D8}"/>
              </a:ext>
            </a:extLst>
          </p:cNvPr>
          <p:cNvCxnSpPr>
            <a:cxnSpLocks/>
          </p:cNvCxnSpPr>
          <p:nvPr/>
        </p:nvCxnSpPr>
        <p:spPr>
          <a:xfrm flipH="1" flipV="1">
            <a:off x="3404103" y="4037846"/>
            <a:ext cx="5538287" cy="796705"/>
          </a:xfrm>
          <a:prstGeom prst="straightConnector1">
            <a:avLst/>
          </a:prstGeom>
          <a:noFill/>
          <a:ln w="38100" cap="flat">
            <a:solidFill>
              <a:srgbClr val="FF0000"/>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349146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1F1EA13D-37F9-46FA-BF0A-38A0C2F08BC4}"/>
              </a:ext>
            </a:extLst>
          </p:cNvPr>
          <p:cNvSpPr>
            <a:spLocks noGrp="1"/>
          </p:cNvSpPr>
          <p:nvPr>
            <p:ph type="sldNum" sz="quarter" idx="2"/>
          </p:nvPr>
        </p:nvSpPr>
        <p:spPr/>
        <p:txBody>
          <a:bodyPr/>
          <a:lstStyle/>
          <a:p>
            <a:fld id="{86CB4B4D-7CA3-9044-876B-883B54F8677D}" type="slidenum">
              <a:rPr lang="it-IT" smtClean="0"/>
              <a:pPr/>
              <a:t>22</a:t>
            </a:fld>
            <a:endParaRPr lang="it-IT" dirty="0"/>
          </a:p>
        </p:txBody>
      </p:sp>
      <p:pic>
        <p:nvPicPr>
          <p:cNvPr id="2" name="Immagine 1">
            <a:extLst>
              <a:ext uri="{FF2B5EF4-FFF2-40B4-BE49-F238E27FC236}">
                <a16:creationId xmlns:a16="http://schemas.microsoft.com/office/drawing/2014/main" id="{BA900A4B-0715-4A5A-ACEA-0F35761B93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394233"/>
            <a:ext cx="9125893" cy="4671416"/>
          </a:xfrm>
          <a:prstGeom prst="rect">
            <a:avLst/>
          </a:prstGeom>
        </p:spPr>
      </p:pic>
      <p:sp>
        <p:nvSpPr>
          <p:cNvPr id="4" name="Rettangolo 3">
            <a:extLst>
              <a:ext uri="{FF2B5EF4-FFF2-40B4-BE49-F238E27FC236}">
                <a16:creationId xmlns:a16="http://schemas.microsoft.com/office/drawing/2014/main" id="{BE8675A1-9A50-477B-A1DC-7CE262719C6A}"/>
              </a:ext>
            </a:extLst>
          </p:cNvPr>
          <p:cNvSpPr/>
          <p:nvPr/>
        </p:nvSpPr>
        <p:spPr>
          <a:xfrm>
            <a:off x="2860895" y="139001"/>
            <a:ext cx="8350623" cy="584775"/>
          </a:xfrm>
          <a:prstGeom prst="rect">
            <a:avLst/>
          </a:prstGeom>
          <a:ln w="12700">
            <a:solidFill>
              <a:srgbClr val="0070C0"/>
            </a:solidFill>
          </a:ln>
        </p:spPr>
        <p:txBody>
          <a:bodyPr wrap="square">
            <a:spAutoFit/>
          </a:bodyPr>
          <a:lstStyle/>
          <a:p>
            <a:pPr algn="ctr"/>
            <a:r>
              <a:rPr lang="it-IT" sz="3200" dirty="0">
                <a:solidFill>
                  <a:srgbClr val="0070C0"/>
                </a:solidFill>
              </a:rPr>
              <a:t>10 – Un ultimo controllo…</a:t>
            </a:r>
            <a:endParaRPr lang="it-IT" sz="3200" dirty="0"/>
          </a:p>
        </p:txBody>
      </p:sp>
      <p:sp>
        <p:nvSpPr>
          <p:cNvPr id="6" name="CasellaDiTesto 5">
            <a:extLst>
              <a:ext uri="{FF2B5EF4-FFF2-40B4-BE49-F238E27FC236}">
                <a16:creationId xmlns:a16="http://schemas.microsoft.com/office/drawing/2014/main" id="{1AEFC4FE-9F78-4A70-AA3E-A6417897E864}"/>
              </a:ext>
            </a:extLst>
          </p:cNvPr>
          <p:cNvSpPr txBox="1"/>
          <p:nvPr/>
        </p:nvSpPr>
        <p:spPr>
          <a:xfrm>
            <a:off x="8942390" y="1551564"/>
            <a:ext cx="2743200" cy="48013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it-IT" sz="1700" dirty="0"/>
              <a:t>Una volta effettuati tutti i passaggi. Amazon, ci fa controllare che sia tutto a posto e che si sia correttamente indicato:</a:t>
            </a:r>
          </a:p>
          <a:p>
            <a:pPr marL="285750" marR="0" indent="-285750" algn="ctr" defTabSz="457200" rtl="0" fontAlgn="auto" latinLnBrk="0" hangingPunct="0">
              <a:lnSpc>
                <a:spcPct val="100000"/>
              </a:lnSpc>
              <a:spcBef>
                <a:spcPts val="0"/>
              </a:spcBef>
              <a:spcAft>
                <a:spcPts val="0"/>
              </a:spcAft>
              <a:buClrTx/>
              <a:buSzTx/>
              <a:buFontTx/>
              <a:buChar char="-"/>
              <a:tabLst/>
            </a:pPr>
            <a:r>
              <a:rPr kumimoji="0" lang="it-IT" sz="1700" i="0" u="none" strike="noStrike" cap="none" spc="0" normalizeH="0" baseline="0" dirty="0">
                <a:ln>
                  <a:noFill/>
                </a:ln>
                <a:solidFill>
                  <a:srgbClr val="000000"/>
                </a:solidFill>
                <a:effectLst/>
                <a:uFillTx/>
                <a:latin typeface="+mn-lt"/>
                <a:ea typeface="+mn-ea"/>
                <a:cs typeface="+mn-cs"/>
                <a:sym typeface="Calibri"/>
              </a:rPr>
              <a:t>Quel che intendiamo comprare</a:t>
            </a:r>
          </a:p>
          <a:p>
            <a:pPr marL="285750" marR="0" indent="-285750" algn="ctr" defTabSz="457200" rtl="0" fontAlgn="auto" latinLnBrk="0" hangingPunct="0">
              <a:lnSpc>
                <a:spcPct val="100000"/>
              </a:lnSpc>
              <a:spcBef>
                <a:spcPts val="0"/>
              </a:spcBef>
              <a:spcAft>
                <a:spcPts val="0"/>
              </a:spcAft>
              <a:buClrTx/>
              <a:buSzTx/>
              <a:buFontTx/>
              <a:buChar char="-"/>
              <a:tabLst/>
            </a:pPr>
            <a:r>
              <a:rPr lang="it-IT" sz="1700" dirty="0"/>
              <a:t>Dove vogliamo che ci venga consegnato</a:t>
            </a:r>
          </a:p>
          <a:p>
            <a:pPr marL="285750" marR="0" indent="-285750" algn="ctr" defTabSz="457200" rtl="0" fontAlgn="auto" latinLnBrk="0" hangingPunct="0">
              <a:lnSpc>
                <a:spcPct val="100000"/>
              </a:lnSpc>
              <a:spcBef>
                <a:spcPts val="0"/>
              </a:spcBef>
              <a:spcAft>
                <a:spcPts val="0"/>
              </a:spcAft>
              <a:buClrTx/>
              <a:buSzTx/>
              <a:buFontTx/>
              <a:buChar char="-"/>
              <a:tabLst/>
            </a:pPr>
            <a:r>
              <a:rPr kumimoji="0" lang="it-IT" sz="1700" i="0" u="none" strike="noStrike" cap="none" spc="0" normalizeH="0" baseline="0" dirty="0">
                <a:ln>
                  <a:noFill/>
                </a:ln>
                <a:solidFill>
                  <a:srgbClr val="000000"/>
                </a:solidFill>
                <a:effectLst/>
                <a:uFillTx/>
                <a:latin typeface="+mn-lt"/>
                <a:ea typeface="+mn-ea"/>
                <a:cs typeface="+mn-cs"/>
                <a:sym typeface="Calibri"/>
              </a:rPr>
              <a:t>Con quali modalità vogliamo che ci venga consegna</a:t>
            </a:r>
            <a:r>
              <a:rPr lang="it-IT" sz="1700" dirty="0"/>
              <a:t>to </a:t>
            </a:r>
          </a:p>
          <a:p>
            <a:pPr marL="285750" marR="0" indent="-285750" algn="ctr" defTabSz="457200" rtl="0" fontAlgn="auto" latinLnBrk="0" hangingPunct="0">
              <a:lnSpc>
                <a:spcPct val="100000"/>
              </a:lnSpc>
              <a:spcBef>
                <a:spcPts val="0"/>
              </a:spcBef>
              <a:spcAft>
                <a:spcPts val="0"/>
              </a:spcAft>
              <a:buClrTx/>
              <a:buSzTx/>
              <a:buFontTx/>
              <a:buChar char="-"/>
              <a:tabLst/>
            </a:pPr>
            <a:r>
              <a:rPr kumimoji="0" lang="it-IT" sz="1700" i="0" u="none" strike="noStrike" cap="none" spc="0" normalizeH="0" baseline="0" dirty="0">
                <a:ln>
                  <a:noFill/>
                </a:ln>
                <a:solidFill>
                  <a:srgbClr val="000000"/>
                </a:solidFill>
                <a:effectLst/>
                <a:uFillTx/>
                <a:latin typeface="+mn-lt"/>
                <a:ea typeface="+mn-ea"/>
                <a:cs typeface="+mn-cs"/>
                <a:sym typeface="Calibri"/>
              </a:rPr>
              <a:t>Come intendiamo pagarlo</a:t>
            </a:r>
          </a:p>
          <a:p>
            <a:pPr marL="285750" marR="0" indent="-285750" algn="ctr" defTabSz="457200" rtl="0" fontAlgn="auto" latinLnBrk="0" hangingPunct="0">
              <a:lnSpc>
                <a:spcPct val="100000"/>
              </a:lnSpc>
              <a:spcBef>
                <a:spcPts val="0"/>
              </a:spcBef>
              <a:spcAft>
                <a:spcPts val="0"/>
              </a:spcAft>
              <a:buClrTx/>
              <a:buSzTx/>
              <a:buFontTx/>
              <a:buChar char="-"/>
              <a:tabLst/>
            </a:pPr>
            <a:endParaRPr lang="it-IT" sz="1700" dirty="0"/>
          </a:p>
          <a:p>
            <a:pPr marR="0" algn="ctr" defTabSz="457200" rtl="0" fontAlgn="auto" latinLnBrk="0" hangingPunct="0">
              <a:lnSpc>
                <a:spcPct val="100000"/>
              </a:lnSpc>
              <a:spcBef>
                <a:spcPts val="0"/>
              </a:spcBef>
              <a:spcAft>
                <a:spcPts val="0"/>
              </a:spcAft>
              <a:buClrTx/>
              <a:buSzTx/>
              <a:tabLst/>
            </a:pPr>
            <a:r>
              <a:rPr kumimoji="0" lang="it-IT" sz="1700" i="0" u="none" strike="noStrike" cap="none" spc="0" normalizeH="0" baseline="0" dirty="0">
                <a:ln>
                  <a:noFill/>
                </a:ln>
                <a:solidFill>
                  <a:srgbClr val="000000"/>
                </a:solidFill>
                <a:effectLst/>
                <a:uFillTx/>
                <a:latin typeface="+mn-lt"/>
                <a:ea typeface="+mn-ea"/>
                <a:cs typeface="+mn-cs"/>
                <a:sym typeface="Calibri"/>
              </a:rPr>
              <a:t>Se è tutto a posto</a:t>
            </a:r>
            <a:r>
              <a:rPr lang="it-IT" sz="1700" dirty="0"/>
              <a:t>, per concludere l’acquisto occorre cliccare sul bottone </a:t>
            </a:r>
          </a:p>
          <a:p>
            <a:pPr marR="0" algn="ctr" defTabSz="457200" rtl="0" fontAlgn="auto" latinLnBrk="0" hangingPunct="0">
              <a:lnSpc>
                <a:spcPct val="100000"/>
              </a:lnSpc>
              <a:spcBef>
                <a:spcPts val="0"/>
              </a:spcBef>
              <a:spcAft>
                <a:spcPts val="0"/>
              </a:spcAft>
              <a:buClrTx/>
              <a:buSzTx/>
              <a:tabLst/>
            </a:pPr>
            <a:r>
              <a:rPr lang="it-IT" sz="1700" b="1" dirty="0">
                <a:solidFill>
                  <a:srgbClr val="FF0000"/>
                </a:solidFill>
              </a:rPr>
              <a:t>«acquista ora»</a:t>
            </a:r>
            <a:endParaRPr kumimoji="0" lang="it-IT" sz="1700" b="1" i="0" u="none" strike="noStrike" cap="none" spc="0" normalizeH="0" baseline="0" dirty="0">
              <a:ln>
                <a:noFill/>
              </a:ln>
              <a:solidFill>
                <a:srgbClr val="FF0000"/>
              </a:solidFill>
              <a:effectLst/>
              <a:uFillTx/>
              <a:sym typeface="Calibri"/>
            </a:endParaRPr>
          </a:p>
        </p:txBody>
      </p:sp>
      <p:sp>
        <p:nvSpPr>
          <p:cNvPr id="7" name="Ovale 6">
            <a:extLst>
              <a:ext uri="{FF2B5EF4-FFF2-40B4-BE49-F238E27FC236}">
                <a16:creationId xmlns:a16="http://schemas.microsoft.com/office/drawing/2014/main" id="{410D307B-5813-4DF5-B5EB-5C6A0E40A4A1}"/>
              </a:ext>
            </a:extLst>
          </p:cNvPr>
          <p:cNvSpPr/>
          <p:nvPr/>
        </p:nvSpPr>
        <p:spPr>
          <a:xfrm>
            <a:off x="6551598" y="2088245"/>
            <a:ext cx="1857850" cy="742384"/>
          </a:xfrm>
          <a:prstGeom prst="ellipse">
            <a:avLst/>
          </a:prstGeom>
          <a:noFill/>
          <a:ln w="57150" cap="flat">
            <a:solidFill>
              <a:srgbClr val="FF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870098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1F1EA13D-37F9-46FA-BF0A-38A0C2F08BC4}"/>
              </a:ext>
            </a:extLst>
          </p:cNvPr>
          <p:cNvSpPr>
            <a:spLocks noGrp="1"/>
          </p:cNvSpPr>
          <p:nvPr>
            <p:ph type="sldNum" sz="quarter" idx="2"/>
          </p:nvPr>
        </p:nvSpPr>
        <p:spPr/>
        <p:txBody>
          <a:bodyPr/>
          <a:lstStyle/>
          <a:p>
            <a:fld id="{86CB4B4D-7CA3-9044-876B-883B54F8677D}" type="slidenum">
              <a:rPr lang="it-IT" smtClean="0"/>
              <a:pPr/>
              <a:t>23</a:t>
            </a:fld>
            <a:endParaRPr lang="it-IT" dirty="0"/>
          </a:p>
        </p:txBody>
      </p:sp>
      <p:pic>
        <p:nvPicPr>
          <p:cNvPr id="2" name="Immagine 1">
            <a:extLst>
              <a:ext uri="{FF2B5EF4-FFF2-40B4-BE49-F238E27FC236}">
                <a16:creationId xmlns:a16="http://schemas.microsoft.com/office/drawing/2014/main" id="{9F05A4BE-E3A1-4E95-ABF4-A4A85E1DEE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0657" y="1457607"/>
            <a:ext cx="8154027" cy="4151998"/>
          </a:xfrm>
          <a:prstGeom prst="rect">
            <a:avLst/>
          </a:prstGeom>
        </p:spPr>
      </p:pic>
      <p:sp>
        <p:nvSpPr>
          <p:cNvPr id="4" name="Rettangolo 3">
            <a:extLst>
              <a:ext uri="{FF2B5EF4-FFF2-40B4-BE49-F238E27FC236}">
                <a16:creationId xmlns:a16="http://schemas.microsoft.com/office/drawing/2014/main" id="{58004BDA-CA8B-4448-BF0D-DC9EA0406B6B}"/>
              </a:ext>
            </a:extLst>
          </p:cNvPr>
          <p:cNvSpPr/>
          <p:nvPr/>
        </p:nvSpPr>
        <p:spPr>
          <a:xfrm>
            <a:off x="2860895" y="139001"/>
            <a:ext cx="8350623" cy="584775"/>
          </a:xfrm>
          <a:prstGeom prst="rect">
            <a:avLst/>
          </a:prstGeom>
          <a:ln w="12700">
            <a:solidFill>
              <a:srgbClr val="0070C0"/>
            </a:solidFill>
          </a:ln>
        </p:spPr>
        <p:txBody>
          <a:bodyPr wrap="square">
            <a:spAutoFit/>
          </a:bodyPr>
          <a:lstStyle/>
          <a:p>
            <a:pPr algn="ctr"/>
            <a:r>
              <a:rPr lang="it-IT" sz="3200" dirty="0">
                <a:solidFill>
                  <a:srgbClr val="0070C0"/>
                </a:solidFill>
              </a:rPr>
              <a:t>11 – Esco dal «negozio»</a:t>
            </a:r>
            <a:endParaRPr lang="it-IT" sz="3200" dirty="0"/>
          </a:p>
        </p:txBody>
      </p:sp>
      <p:sp>
        <p:nvSpPr>
          <p:cNvPr id="5" name="CasellaDiTesto 4">
            <a:extLst>
              <a:ext uri="{FF2B5EF4-FFF2-40B4-BE49-F238E27FC236}">
                <a16:creationId xmlns:a16="http://schemas.microsoft.com/office/drawing/2014/main" id="{558B6C3A-B168-4524-A1EF-7A2498AF4131}"/>
              </a:ext>
            </a:extLst>
          </p:cNvPr>
          <p:cNvSpPr txBox="1"/>
          <p:nvPr/>
        </p:nvSpPr>
        <p:spPr>
          <a:xfrm>
            <a:off x="8709434" y="1352387"/>
            <a:ext cx="2976156" cy="5062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it-IT" sz="1700" dirty="0"/>
              <a:t>Una volta ricevuta la conferma del mio ordine, posso «salutare e uscire dal negozio».</a:t>
            </a:r>
          </a:p>
          <a:p>
            <a:pPr marL="0" marR="0" indent="0" algn="ctr" defTabSz="457200" rtl="0" fontAlgn="auto" latinLnBrk="0" hangingPunct="0">
              <a:lnSpc>
                <a:spcPct val="100000"/>
              </a:lnSpc>
              <a:spcBef>
                <a:spcPts val="0"/>
              </a:spcBef>
              <a:spcAft>
                <a:spcPts val="0"/>
              </a:spcAft>
              <a:buClrTx/>
              <a:buSzTx/>
              <a:buFontTx/>
              <a:buNone/>
              <a:tabLst/>
            </a:pPr>
            <a:endParaRPr kumimoji="0" lang="it-IT" sz="1700" b="1" i="0" u="none" strike="noStrike" cap="none" spc="0" normalizeH="0" baseline="0" dirty="0">
              <a:ln>
                <a:noFill/>
              </a:ln>
              <a:solidFill>
                <a:srgbClr val="FF0000"/>
              </a:solidFill>
              <a:effectLst/>
              <a:uFillTx/>
              <a:sym typeface="Calibri"/>
            </a:endParaRPr>
          </a:p>
          <a:p>
            <a:pPr marL="0" marR="0" indent="0" algn="ctr" defTabSz="457200" rtl="0" fontAlgn="auto" latinLnBrk="0" hangingPunct="0">
              <a:lnSpc>
                <a:spcPct val="100000"/>
              </a:lnSpc>
              <a:spcBef>
                <a:spcPts val="0"/>
              </a:spcBef>
              <a:spcAft>
                <a:spcPts val="0"/>
              </a:spcAft>
              <a:buClrTx/>
              <a:buSzTx/>
              <a:buFontTx/>
              <a:buNone/>
              <a:tabLst/>
            </a:pPr>
            <a:r>
              <a:rPr lang="it-IT" sz="1700" dirty="0">
                <a:solidFill>
                  <a:schemeClr val="tx1"/>
                </a:solidFill>
              </a:rPr>
              <a:t>Ricollegandomi al mio account nei prossimi giorni e cliccando su </a:t>
            </a:r>
            <a:r>
              <a:rPr lang="it-IT" sz="1700" b="1" dirty="0">
                <a:solidFill>
                  <a:srgbClr val="FF0000"/>
                </a:solidFill>
              </a:rPr>
              <a:t>ordini</a:t>
            </a:r>
            <a:r>
              <a:rPr lang="it-IT" sz="1700" dirty="0">
                <a:solidFill>
                  <a:schemeClr val="tx1"/>
                </a:solidFill>
              </a:rPr>
              <a:t>, potrò controllare a che punto è la consegna dei miei acquisti.</a:t>
            </a:r>
          </a:p>
          <a:p>
            <a:pPr marL="0" marR="0" indent="0" algn="ctr" defTabSz="457200" rtl="0" fontAlgn="auto" latinLnBrk="0" hangingPunct="0">
              <a:lnSpc>
                <a:spcPct val="100000"/>
              </a:lnSpc>
              <a:spcBef>
                <a:spcPts val="0"/>
              </a:spcBef>
              <a:spcAft>
                <a:spcPts val="0"/>
              </a:spcAft>
              <a:buClrTx/>
              <a:buSzTx/>
              <a:buFontTx/>
              <a:buNone/>
              <a:tabLst/>
            </a:pPr>
            <a:endParaRPr kumimoji="0" lang="it-IT" sz="1700" i="0" u="none" strike="noStrike" cap="none" spc="0" normalizeH="0" baseline="0" dirty="0">
              <a:ln>
                <a:noFill/>
              </a:ln>
              <a:solidFill>
                <a:schemeClr val="tx1"/>
              </a:solidFill>
              <a:effectLst/>
              <a:uFillTx/>
              <a:sym typeface="Calibri"/>
            </a:endParaRPr>
          </a:p>
          <a:p>
            <a:pPr marL="0" marR="0" indent="0" algn="ctr" defTabSz="457200" rtl="0" fontAlgn="auto" latinLnBrk="0" hangingPunct="0">
              <a:lnSpc>
                <a:spcPct val="100000"/>
              </a:lnSpc>
              <a:spcBef>
                <a:spcPts val="0"/>
              </a:spcBef>
              <a:spcAft>
                <a:spcPts val="0"/>
              </a:spcAft>
              <a:buClrTx/>
              <a:buSzTx/>
              <a:buFontTx/>
              <a:buNone/>
              <a:tabLst/>
            </a:pPr>
            <a:r>
              <a:rPr lang="it-IT" sz="1700" b="1" dirty="0">
                <a:solidFill>
                  <a:schemeClr val="tx1"/>
                </a:solidFill>
              </a:rPr>
              <a:t>NB: </a:t>
            </a:r>
            <a:r>
              <a:rPr lang="it-IT" sz="1700" dirty="0">
                <a:solidFill>
                  <a:schemeClr val="tx1"/>
                </a:solidFill>
              </a:rPr>
              <a:t>nel mio carrello ora sono rimasti 2 articoli, perché ho deciso di acquistare solo 4 dei 6 articoli che avevo messo nel carrello, gli altri 2 mi interessano, ma …</a:t>
            </a:r>
          </a:p>
          <a:p>
            <a:pPr marL="0" marR="0" indent="0" algn="ctr" defTabSz="457200" rtl="0" fontAlgn="auto" latinLnBrk="0" hangingPunct="0">
              <a:lnSpc>
                <a:spcPct val="100000"/>
              </a:lnSpc>
              <a:spcBef>
                <a:spcPts val="0"/>
              </a:spcBef>
              <a:spcAft>
                <a:spcPts val="0"/>
              </a:spcAft>
              <a:buClrTx/>
              <a:buSzTx/>
              <a:buFontTx/>
              <a:buNone/>
              <a:tabLst/>
            </a:pPr>
            <a:endParaRPr lang="it-IT" sz="1700" dirty="0">
              <a:solidFill>
                <a:schemeClr val="tx1"/>
              </a:solidFill>
            </a:endParaRPr>
          </a:p>
          <a:p>
            <a:pPr marL="0" marR="0" indent="0" algn="ctr" defTabSz="457200" rtl="0" fontAlgn="auto" latinLnBrk="0" hangingPunct="0">
              <a:lnSpc>
                <a:spcPct val="100000"/>
              </a:lnSpc>
              <a:spcBef>
                <a:spcPts val="0"/>
              </a:spcBef>
              <a:spcAft>
                <a:spcPts val="0"/>
              </a:spcAft>
              <a:buClrTx/>
              <a:buSzTx/>
              <a:buFontTx/>
              <a:buNone/>
              <a:tabLst/>
            </a:pPr>
            <a:r>
              <a:rPr lang="it-IT" sz="1700" b="1" dirty="0">
                <a:solidFill>
                  <a:schemeClr val="tx1"/>
                </a:solidFill>
              </a:rPr>
              <a:t>… aspetto che li mettano in offerta!</a:t>
            </a:r>
            <a:endParaRPr kumimoji="0" lang="it-IT" sz="1700" b="1" i="0" u="none" strike="noStrike" cap="none" spc="0" normalizeH="0" baseline="0" dirty="0">
              <a:ln>
                <a:noFill/>
              </a:ln>
              <a:solidFill>
                <a:schemeClr val="tx1"/>
              </a:solidFill>
              <a:effectLst/>
              <a:uFillTx/>
              <a:sym typeface="Calibri"/>
            </a:endParaRPr>
          </a:p>
        </p:txBody>
      </p:sp>
      <p:sp>
        <p:nvSpPr>
          <p:cNvPr id="6" name="Ovale 5">
            <a:extLst>
              <a:ext uri="{FF2B5EF4-FFF2-40B4-BE49-F238E27FC236}">
                <a16:creationId xmlns:a16="http://schemas.microsoft.com/office/drawing/2014/main" id="{8007CA0D-03A9-42FC-86BC-DAF2DCAB8415}"/>
              </a:ext>
            </a:extLst>
          </p:cNvPr>
          <p:cNvSpPr/>
          <p:nvPr/>
        </p:nvSpPr>
        <p:spPr>
          <a:xfrm>
            <a:off x="6581868" y="1470082"/>
            <a:ext cx="633743" cy="340612"/>
          </a:xfrm>
          <a:prstGeom prst="ellipse">
            <a:avLst/>
          </a:prstGeom>
          <a:noFill/>
          <a:ln w="57150" cap="flat">
            <a:solidFill>
              <a:srgbClr val="FF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486165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46923"/>
            <a:ext cx="10972800" cy="684213"/>
          </a:xfrm>
        </p:spPr>
        <p:txBody>
          <a:bodyPr/>
          <a:lstStyle/>
          <a:p>
            <a:pPr algn="l"/>
            <a:r>
              <a:rPr lang="it-IT" sz="3600" dirty="0"/>
              <a:t>E-Commerce - Di cosa si tratta?</a:t>
            </a:r>
          </a:p>
        </p:txBody>
      </p:sp>
      <p:sp>
        <p:nvSpPr>
          <p:cNvPr id="4" name="TextBox 3"/>
          <p:cNvSpPr txBox="1"/>
          <p:nvPr/>
        </p:nvSpPr>
        <p:spPr>
          <a:xfrm>
            <a:off x="609600" y="1718294"/>
            <a:ext cx="10624457" cy="707886"/>
          </a:xfrm>
          <a:prstGeom prst="rect">
            <a:avLst/>
          </a:prstGeom>
          <a:noFill/>
        </p:spPr>
        <p:txBody>
          <a:bodyPr wrap="square" rtlCol="0">
            <a:spAutoFit/>
          </a:bodyPr>
          <a:lstStyle/>
          <a:p>
            <a:pPr algn="just"/>
            <a:r>
              <a:rPr lang="it-IT" sz="2000" dirty="0"/>
              <a:t>“E’ l’insieme delle transazioni per la compravendita di beni e servizi tra produttore e consumatore, realizzate tramite Internet”</a:t>
            </a:r>
          </a:p>
        </p:txBody>
      </p:sp>
      <p:sp>
        <p:nvSpPr>
          <p:cNvPr id="7" name="Slide Number Placeholder 6">
            <a:extLst>
              <a:ext uri="{FF2B5EF4-FFF2-40B4-BE49-F238E27FC236}">
                <a16:creationId xmlns:a16="http://schemas.microsoft.com/office/drawing/2014/main" id="{81856586-7FE3-41A4-B247-DB567B64759A}"/>
              </a:ext>
            </a:extLst>
          </p:cNvPr>
          <p:cNvSpPr>
            <a:spLocks noGrp="1"/>
          </p:cNvSpPr>
          <p:nvPr>
            <p:ph type="sldNum" sz="quarter" idx="2"/>
          </p:nvPr>
        </p:nvSpPr>
        <p:spPr/>
        <p:txBody>
          <a:bodyPr/>
          <a:lstStyle/>
          <a:p>
            <a:fld id="{86CB4B4D-7CA3-9044-876B-883B54F8677D}" type="slidenum">
              <a:rPr lang="it-IT" smtClean="0"/>
              <a:pPr/>
              <a:t>3</a:t>
            </a:fld>
            <a:endParaRPr lang="it-IT" dirty="0"/>
          </a:p>
        </p:txBody>
      </p:sp>
      <p:sp>
        <p:nvSpPr>
          <p:cNvPr id="19" name="TextBox 3">
            <a:extLst>
              <a:ext uri="{FF2B5EF4-FFF2-40B4-BE49-F238E27FC236}">
                <a16:creationId xmlns:a16="http://schemas.microsoft.com/office/drawing/2014/main" id="{461134AD-A2B3-41F7-9E90-34F3697240F7}"/>
              </a:ext>
            </a:extLst>
          </p:cNvPr>
          <p:cNvSpPr txBox="1"/>
          <p:nvPr/>
        </p:nvSpPr>
        <p:spPr>
          <a:xfrm>
            <a:off x="609600" y="2890391"/>
            <a:ext cx="7040578" cy="2246769"/>
          </a:xfrm>
          <a:prstGeom prst="rect">
            <a:avLst/>
          </a:prstGeom>
          <a:noFill/>
        </p:spPr>
        <p:txBody>
          <a:bodyPr wrap="square" rtlCol="0">
            <a:spAutoFit/>
          </a:bodyPr>
          <a:lstStyle/>
          <a:p>
            <a:pPr algn="just"/>
            <a:r>
              <a:rPr lang="it-IT" sz="2000" dirty="0"/>
              <a:t>Comprare su Internet sembra diventata la moda del momento.</a:t>
            </a:r>
          </a:p>
          <a:p>
            <a:pPr algn="just"/>
            <a:endParaRPr lang="it-IT" sz="2000" dirty="0"/>
          </a:p>
          <a:p>
            <a:pPr algn="just"/>
            <a:r>
              <a:rPr lang="it-IT" sz="2000" dirty="0"/>
              <a:t>A qualcuno può anche non piacere, ma la recente pandemia da Covid-19 ci ha mostrato quanto </a:t>
            </a:r>
            <a:r>
              <a:rPr lang="it-IT" sz="2000" b="1" dirty="0"/>
              <a:t>indispensabile sia imparare a muovere pochi e basilari passi online</a:t>
            </a:r>
            <a:r>
              <a:rPr lang="it-IT" sz="2000" dirty="0"/>
              <a:t>: quel tanto che basta per essere in grado di fare almeno </a:t>
            </a:r>
            <a:r>
              <a:rPr lang="it-IT" sz="2000" b="1" dirty="0"/>
              <a:t>gli acquisti indispensabili alla sopravvivenza</a:t>
            </a:r>
            <a:r>
              <a:rPr lang="it-IT" sz="2000" dirty="0"/>
              <a:t>.</a:t>
            </a:r>
          </a:p>
        </p:txBody>
      </p:sp>
      <p:pic>
        <p:nvPicPr>
          <p:cNvPr id="6" name="Immagine 5">
            <a:extLst>
              <a:ext uri="{FF2B5EF4-FFF2-40B4-BE49-F238E27FC236}">
                <a16:creationId xmlns:a16="http://schemas.microsoft.com/office/drawing/2014/main" id="{8E4E7291-58AD-4A2A-B932-7F8B7E8BF3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51124" y="2801495"/>
            <a:ext cx="3370150" cy="2246768"/>
          </a:xfrm>
          <a:prstGeom prst="rect">
            <a:avLst/>
          </a:prstGeom>
        </p:spPr>
      </p:pic>
    </p:spTree>
    <p:extLst>
      <p:ext uri="{BB962C8B-B14F-4D97-AF65-F5344CB8AC3E}">
        <p14:creationId xmlns:p14="http://schemas.microsoft.com/office/powerpoint/2010/main" val="2168235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CC8DC323-B02B-4E79-A4B1-0B48CB823798}"/>
              </a:ext>
            </a:extLst>
          </p:cNvPr>
          <p:cNvSpPr>
            <a:spLocks noGrp="1"/>
          </p:cNvSpPr>
          <p:nvPr>
            <p:ph type="sldNum" sz="quarter" idx="2"/>
          </p:nvPr>
        </p:nvSpPr>
        <p:spPr/>
        <p:txBody>
          <a:bodyPr/>
          <a:lstStyle/>
          <a:p>
            <a:fld id="{86CB4B4D-7CA3-9044-876B-883B54F8677D}" type="slidenum">
              <a:rPr lang="it-IT" smtClean="0"/>
              <a:pPr/>
              <a:t>4</a:t>
            </a:fld>
            <a:endParaRPr lang="it-IT" dirty="0"/>
          </a:p>
        </p:txBody>
      </p:sp>
      <p:sp>
        <p:nvSpPr>
          <p:cNvPr id="4" name="Titolo 3">
            <a:extLst>
              <a:ext uri="{FF2B5EF4-FFF2-40B4-BE49-F238E27FC236}">
                <a16:creationId xmlns:a16="http://schemas.microsoft.com/office/drawing/2014/main" id="{E54C1178-B7C3-48C4-9F27-3DD79C8CAF6B}"/>
              </a:ext>
            </a:extLst>
          </p:cNvPr>
          <p:cNvSpPr>
            <a:spLocks noGrp="1"/>
          </p:cNvSpPr>
          <p:nvPr>
            <p:ph type="title"/>
          </p:nvPr>
        </p:nvSpPr>
        <p:spPr/>
        <p:txBody>
          <a:bodyPr>
            <a:normAutofit fontScale="90000"/>
          </a:bodyPr>
          <a:lstStyle/>
          <a:p>
            <a:r>
              <a:rPr lang="it-IT" dirty="0"/>
              <a:t>I PRO …</a:t>
            </a:r>
          </a:p>
        </p:txBody>
      </p:sp>
      <p:pic>
        <p:nvPicPr>
          <p:cNvPr id="5" name="Immagine 4">
            <a:extLst>
              <a:ext uri="{FF2B5EF4-FFF2-40B4-BE49-F238E27FC236}">
                <a16:creationId xmlns:a16="http://schemas.microsoft.com/office/drawing/2014/main" id="{BBFFC1AA-67FD-4917-B345-DBB8905D24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6638" y="2449054"/>
            <a:ext cx="2196974" cy="1959891"/>
          </a:xfrm>
          <a:prstGeom prst="rect">
            <a:avLst/>
          </a:prstGeom>
        </p:spPr>
      </p:pic>
      <p:sp>
        <p:nvSpPr>
          <p:cNvPr id="6" name="TextBox 3">
            <a:extLst>
              <a:ext uri="{FF2B5EF4-FFF2-40B4-BE49-F238E27FC236}">
                <a16:creationId xmlns:a16="http://schemas.microsoft.com/office/drawing/2014/main" id="{745197A6-BC2A-4BA6-9CB9-28FE8DE7F7E8}"/>
              </a:ext>
            </a:extLst>
          </p:cNvPr>
          <p:cNvSpPr txBox="1"/>
          <p:nvPr/>
        </p:nvSpPr>
        <p:spPr>
          <a:xfrm>
            <a:off x="3036147" y="1997839"/>
            <a:ext cx="8154738" cy="4093428"/>
          </a:xfrm>
          <a:prstGeom prst="rect">
            <a:avLst/>
          </a:prstGeom>
          <a:noFill/>
        </p:spPr>
        <p:txBody>
          <a:bodyPr wrap="square" rtlCol="0">
            <a:spAutoFit/>
          </a:bodyPr>
          <a:lstStyle/>
          <a:p>
            <a:pPr marL="285750" indent="-285750" algn="just">
              <a:buFont typeface="Wingdings" panose="05000000000000000000" pitchFamily="2" charset="2"/>
              <a:buChar char="ü"/>
            </a:pPr>
            <a:r>
              <a:rPr lang="it-IT" sz="2000" dirty="0">
                <a:solidFill>
                  <a:srgbClr val="00B050"/>
                </a:solidFill>
              </a:rPr>
              <a:t>Si può </a:t>
            </a:r>
            <a:r>
              <a:rPr lang="it-IT" sz="2000" b="1" dirty="0">
                <a:solidFill>
                  <a:srgbClr val="00B050"/>
                </a:solidFill>
              </a:rPr>
              <a:t>fare acquisti comodamente </a:t>
            </a:r>
            <a:r>
              <a:rPr lang="it-IT" sz="2000" dirty="0">
                <a:solidFill>
                  <a:srgbClr val="00B050"/>
                </a:solidFill>
              </a:rPr>
              <a:t>da casa, </a:t>
            </a:r>
            <a:r>
              <a:rPr lang="it-IT" sz="2000" b="1" dirty="0">
                <a:solidFill>
                  <a:srgbClr val="00B050"/>
                </a:solidFill>
              </a:rPr>
              <a:t>a ogni ora</a:t>
            </a:r>
            <a:r>
              <a:rPr lang="it-IT" sz="2000" dirty="0">
                <a:solidFill>
                  <a:srgbClr val="00B050"/>
                </a:solidFill>
              </a:rPr>
              <a:t>, anche quando i negozi sono chiusi</a:t>
            </a:r>
          </a:p>
          <a:p>
            <a:pPr marL="285750" indent="-285750" algn="just">
              <a:buFont typeface="Wingdings" panose="05000000000000000000" pitchFamily="2" charset="2"/>
              <a:buChar char="ü"/>
            </a:pPr>
            <a:endParaRPr lang="it-IT" sz="2000" dirty="0">
              <a:solidFill>
                <a:srgbClr val="00B050"/>
              </a:solidFill>
            </a:endParaRPr>
          </a:p>
          <a:p>
            <a:pPr marL="285750" indent="-285750" algn="just">
              <a:buFont typeface="Wingdings" panose="05000000000000000000" pitchFamily="2" charset="2"/>
              <a:buChar char="ü"/>
            </a:pPr>
            <a:r>
              <a:rPr lang="it-IT" sz="2000" dirty="0">
                <a:solidFill>
                  <a:srgbClr val="00B050"/>
                </a:solidFill>
              </a:rPr>
              <a:t>Quel che compriamo ci viene </a:t>
            </a:r>
            <a:r>
              <a:rPr lang="it-IT" sz="2000" b="1" dirty="0">
                <a:solidFill>
                  <a:srgbClr val="00B050"/>
                </a:solidFill>
              </a:rPr>
              <a:t>consegnato direttamente a casa</a:t>
            </a:r>
          </a:p>
          <a:p>
            <a:pPr marL="285750" indent="-285750" algn="just">
              <a:buFont typeface="Wingdings" panose="05000000000000000000" pitchFamily="2" charset="2"/>
              <a:buChar char="ü"/>
            </a:pPr>
            <a:endParaRPr lang="it-IT" sz="2000" dirty="0">
              <a:solidFill>
                <a:srgbClr val="00B050"/>
              </a:solidFill>
            </a:endParaRPr>
          </a:p>
          <a:p>
            <a:pPr marL="285750" indent="-285750" algn="just">
              <a:buFont typeface="Wingdings" panose="05000000000000000000" pitchFamily="2" charset="2"/>
              <a:buChar char="ü"/>
            </a:pPr>
            <a:r>
              <a:rPr lang="it-IT" sz="2000" dirty="0">
                <a:solidFill>
                  <a:srgbClr val="00B050"/>
                </a:solidFill>
              </a:rPr>
              <a:t>Possiamo </a:t>
            </a:r>
            <a:r>
              <a:rPr lang="it-IT" sz="2000" b="1" dirty="0">
                <a:solidFill>
                  <a:srgbClr val="00B050"/>
                </a:solidFill>
              </a:rPr>
              <a:t>comprare in qualsiasi negozio nel mondo </a:t>
            </a:r>
            <a:r>
              <a:rPr lang="it-IT" sz="2000" dirty="0">
                <a:solidFill>
                  <a:srgbClr val="00B050"/>
                </a:solidFill>
              </a:rPr>
              <a:t>e confrontare i prezzi più velocemente</a:t>
            </a:r>
          </a:p>
          <a:p>
            <a:pPr marL="285750" indent="-285750" algn="just">
              <a:buFont typeface="Wingdings" panose="05000000000000000000" pitchFamily="2" charset="2"/>
              <a:buChar char="ü"/>
            </a:pPr>
            <a:endParaRPr lang="it-IT" sz="2000" dirty="0">
              <a:solidFill>
                <a:srgbClr val="00B050"/>
              </a:solidFill>
            </a:endParaRPr>
          </a:p>
          <a:p>
            <a:pPr marL="285750" indent="-285750" algn="just">
              <a:buFont typeface="Wingdings" panose="05000000000000000000" pitchFamily="2" charset="2"/>
              <a:buChar char="ü"/>
            </a:pPr>
            <a:r>
              <a:rPr lang="it-IT" sz="2000" dirty="0">
                <a:solidFill>
                  <a:srgbClr val="00B050"/>
                </a:solidFill>
              </a:rPr>
              <a:t>I prodotti online convengono perché i rivenditori non hanno i costi del negozio fisico, oppure perché compriamo dal produttore senza intermediatori</a:t>
            </a:r>
          </a:p>
          <a:p>
            <a:pPr marL="285750" indent="-285750" algn="just">
              <a:buFont typeface="Wingdings" panose="05000000000000000000" pitchFamily="2" charset="2"/>
              <a:buChar char="ü"/>
            </a:pPr>
            <a:endParaRPr lang="it-IT" sz="2000" dirty="0">
              <a:solidFill>
                <a:srgbClr val="00B050"/>
              </a:solidFill>
            </a:endParaRPr>
          </a:p>
          <a:p>
            <a:pPr marL="285750" indent="-285750" algn="just">
              <a:buFont typeface="Wingdings" panose="05000000000000000000" pitchFamily="2" charset="2"/>
              <a:buChar char="ü"/>
            </a:pPr>
            <a:r>
              <a:rPr lang="it-IT" sz="2000" dirty="0">
                <a:solidFill>
                  <a:srgbClr val="00B050"/>
                </a:solidFill>
              </a:rPr>
              <a:t>Abbiamo accesso a migliaia di </a:t>
            </a:r>
            <a:r>
              <a:rPr lang="it-IT" sz="2000" b="1" dirty="0">
                <a:solidFill>
                  <a:srgbClr val="00B050"/>
                </a:solidFill>
              </a:rPr>
              <a:t>recensioni</a:t>
            </a:r>
          </a:p>
        </p:txBody>
      </p:sp>
    </p:spTree>
    <p:extLst>
      <p:ext uri="{BB962C8B-B14F-4D97-AF65-F5344CB8AC3E}">
        <p14:creationId xmlns:p14="http://schemas.microsoft.com/office/powerpoint/2010/main" val="1668537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CC8DC323-B02B-4E79-A4B1-0B48CB823798}"/>
              </a:ext>
            </a:extLst>
          </p:cNvPr>
          <p:cNvSpPr>
            <a:spLocks noGrp="1"/>
          </p:cNvSpPr>
          <p:nvPr>
            <p:ph type="sldNum" sz="quarter" idx="2"/>
          </p:nvPr>
        </p:nvSpPr>
        <p:spPr/>
        <p:txBody>
          <a:bodyPr/>
          <a:lstStyle/>
          <a:p>
            <a:fld id="{86CB4B4D-7CA3-9044-876B-883B54F8677D}" type="slidenum">
              <a:rPr lang="it-IT" smtClean="0"/>
              <a:pPr/>
              <a:t>5</a:t>
            </a:fld>
            <a:endParaRPr lang="it-IT" dirty="0"/>
          </a:p>
        </p:txBody>
      </p:sp>
      <p:sp>
        <p:nvSpPr>
          <p:cNvPr id="4" name="Titolo 3">
            <a:extLst>
              <a:ext uri="{FF2B5EF4-FFF2-40B4-BE49-F238E27FC236}">
                <a16:creationId xmlns:a16="http://schemas.microsoft.com/office/drawing/2014/main" id="{E54C1178-B7C3-48C4-9F27-3DD79C8CAF6B}"/>
              </a:ext>
            </a:extLst>
          </p:cNvPr>
          <p:cNvSpPr>
            <a:spLocks noGrp="1"/>
          </p:cNvSpPr>
          <p:nvPr>
            <p:ph type="title"/>
          </p:nvPr>
        </p:nvSpPr>
        <p:spPr/>
        <p:txBody>
          <a:bodyPr>
            <a:normAutofit fontScale="90000"/>
          </a:bodyPr>
          <a:lstStyle/>
          <a:p>
            <a:r>
              <a:rPr lang="it-IT" dirty="0"/>
              <a:t>… E I CONTRO</a:t>
            </a:r>
          </a:p>
        </p:txBody>
      </p:sp>
      <p:sp>
        <p:nvSpPr>
          <p:cNvPr id="6" name="TextBox 3">
            <a:extLst>
              <a:ext uri="{FF2B5EF4-FFF2-40B4-BE49-F238E27FC236}">
                <a16:creationId xmlns:a16="http://schemas.microsoft.com/office/drawing/2014/main" id="{745197A6-BC2A-4BA6-9CB9-28FE8DE7F7E8}"/>
              </a:ext>
            </a:extLst>
          </p:cNvPr>
          <p:cNvSpPr txBox="1"/>
          <p:nvPr/>
        </p:nvSpPr>
        <p:spPr>
          <a:xfrm>
            <a:off x="3036147" y="1997839"/>
            <a:ext cx="8154738" cy="3170099"/>
          </a:xfrm>
          <a:prstGeom prst="rect">
            <a:avLst/>
          </a:prstGeom>
          <a:noFill/>
        </p:spPr>
        <p:txBody>
          <a:bodyPr wrap="square" rtlCol="0">
            <a:spAutoFit/>
          </a:bodyPr>
          <a:lstStyle/>
          <a:p>
            <a:pPr marL="285750" indent="-285750" algn="just">
              <a:buFont typeface="Wingdings" panose="05000000000000000000" pitchFamily="2" charset="2"/>
              <a:buChar char="ü"/>
            </a:pPr>
            <a:r>
              <a:rPr lang="it-IT" sz="2000" dirty="0">
                <a:solidFill>
                  <a:srgbClr val="FF0000"/>
                </a:solidFill>
              </a:rPr>
              <a:t>Non possiamo scegliere il prodotto «toccandolo con mano»</a:t>
            </a:r>
          </a:p>
          <a:p>
            <a:pPr marL="285750" indent="-285750" algn="just">
              <a:buFont typeface="Wingdings" panose="05000000000000000000" pitchFamily="2" charset="2"/>
              <a:buChar char="ü"/>
            </a:pPr>
            <a:endParaRPr lang="it-IT" sz="2000" dirty="0">
              <a:solidFill>
                <a:srgbClr val="FF0000"/>
              </a:solidFill>
            </a:endParaRPr>
          </a:p>
          <a:p>
            <a:pPr marL="285750" indent="-285750" algn="just">
              <a:buFont typeface="Wingdings" panose="05000000000000000000" pitchFamily="2" charset="2"/>
              <a:buChar char="ü"/>
            </a:pPr>
            <a:r>
              <a:rPr lang="it-IT" sz="2000" dirty="0">
                <a:solidFill>
                  <a:srgbClr val="FF0000"/>
                </a:solidFill>
              </a:rPr>
              <a:t>Dobbiamo fidarci di un venditore che non vediamo in faccia</a:t>
            </a:r>
          </a:p>
          <a:p>
            <a:pPr marL="285750" indent="-285750" algn="just">
              <a:buFont typeface="Wingdings" panose="05000000000000000000" pitchFamily="2" charset="2"/>
              <a:buChar char="ü"/>
            </a:pPr>
            <a:endParaRPr lang="it-IT" sz="2000" dirty="0">
              <a:solidFill>
                <a:srgbClr val="FF0000"/>
              </a:solidFill>
            </a:endParaRPr>
          </a:p>
          <a:p>
            <a:pPr marL="285750" indent="-285750" algn="just">
              <a:buFont typeface="Wingdings" panose="05000000000000000000" pitchFamily="2" charset="2"/>
              <a:buChar char="ü"/>
            </a:pPr>
            <a:r>
              <a:rPr lang="it-IT" sz="2000" dirty="0">
                <a:solidFill>
                  <a:srgbClr val="FF0000"/>
                </a:solidFill>
              </a:rPr>
              <a:t>Pagamento online: non possiamo pagare in contanti, ma occorre dare al venditore l’accesso al nostro conto o carta di credito per prelevare l’importo che gli dobbiamo</a:t>
            </a:r>
          </a:p>
          <a:p>
            <a:pPr marL="285750" indent="-285750" algn="just">
              <a:buFont typeface="Wingdings" panose="05000000000000000000" pitchFamily="2" charset="2"/>
              <a:buChar char="ü"/>
            </a:pPr>
            <a:endParaRPr lang="it-IT" sz="2000" dirty="0">
              <a:solidFill>
                <a:srgbClr val="FF0000"/>
              </a:solidFill>
            </a:endParaRPr>
          </a:p>
          <a:p>
            <a:pPr marL="285750" indent="-285750" algn="just">
              <a:buFont typeface="Wingdings" panose="05000000000000000000" pitchFamily="2" charset="2"/>
              <a:buChar char="ü"/>
            </a:pPr>
            <a:r>
              <a:rPr lang="it-IT" sz="2000" dirty="0">
                <a:solidFill>
                  <a:srgbClr val="FF0000"/>
                </a:solidFill>
              </a:rPr>
              <a:t>Occorre avere un collegamento a internet e un device adatto per la navigazione (PC, Tablet o Smartphone)</a:t>
            </a:r>
          </a:p>
        </p:txBody>
      </p:sp>
      <p:pic>
        <p:nvPicPr>
          <p:cNvPr id="2" name="Immagine 1">
            <a:extLst>
              <a:ext uri="{FF2B5EF4-FFF2-40B4-BE49-F238E27FC236}">
                <a16:creationId xmlns:a16="http://schemas.microsoft.com/office/drawing/2014/main" id="{46D90D98-743D-464B-B5A5-A3456259E395}"/>
              </a:ext>
            </a:extLst>
          </p:cNvPr>
          <p:cNvPicPr>
            <a:picLocks noChangeAspect="1"/>
          </p:cNvPicPr>
          <p:nvPr/>
        </p:nvPicPr>
        <p:blipFill>
          <a:blip r:embed="rId2"/>
          <a:stretch>
            <a:fillRect/>
          </a:stretch>
        </p:blipFill>
        <p:spPr>
          <a:xfrm>
            <a:off x="691081" y="2415417"/>
            <a:ext cx="2015905" cy="2027166"/>
          </a:xfrm>
          <a:prstGeom prst="rect">
            <a:avLst/>
          </a:prstGeom>
        </p:spPr>
      </p:pic>
    </p:spTree>
    <p:extLst>
      <p:ext uri="{BB962C8B-B14F-4D97-AF65-F5344CB8AC3E}">
        <p14:creationId xmlns:p14="http://schemas.microsoft.com/office/powerpoint/2010/main" val="1759724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90" y="2939098"/>
            <a:ext cx="10972800" cy="684213"/>
          </a:xfrm>
        </p:spPr>
        <p:txBody>
          <a:bodyPr>
            <a:noAutofit/>
          </a:bodyPr>
          <a:lstStyle/>
          <a:p>
            <a:r>
              <a:rPr lang="it-IT" dirty="0"/>
              <a:t>Concentriamoci sui «CONTRO»</a:t>
            </a:r>
          </a:p>
        </p:txBody>
      </p:sp>
      <p:sp>
        <p:nvSpPr>
          <p:cNvPr id="6" name="Slide Number Placeholder 5">
            <a:extLst>
              <a:ext uri="{FF2B5EF4-FFF2-40B4-BE49-F238E27FC236}">
                <a16:creationId xmlns:a16="http://schemas.microsoft.com/office/drawing/2014/main" id="{E18F4B58-060D-4601-9034-511204BF7C34}"/>
              </a:ext>
            </a:extLst>
          </p:cNvPr>
          <p:cNvSpPr>
            <a:spLocks noGrp="1"/>
          </p:cNvSpPr>
          <p:nvPr>
            <p:ph type="sldNum" sz="quarter" idx="2"/>
          </p:nvPr>
        </p:nvSpPr>
        <p:spPr/>
        <p:txBody>
          <a:bodyPr/>
          <a:lstStyle/>
          <a:p>
            <a:fld id="{86CB4B4D-7CA3-9044-876B-883B54F8677D}" type="slidenum">
              <a:rPr lang="it-IT" smtClean="0"/>
              <a:pPr/>
              <a:t>6</a:t>
            </a:fld>
            <a:endParaRPr lang="it-IT" dirty="0"/>
          </a:p>
        </p:txBody>
      </p:sp>
    </p:spTree>
    <p:extLst>
      <p:ext uri="{BB962C8B-B14F-4D97-AF65-F5344CB8AC3E}">
        <p14:creationId xmlns:p14="http://schemas.microsoft.com/office/powerpoint/2010/main" val="4004952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BA51B69-0798-4578-A8AA-C5041916AE7D}"/>
              </a:ext>
            </a:extLst>
          </p:cNvPr>
          <p:cNvSpPr>
            <a:spLocks noGrp="1"/>
          </p:cNvSpPr>
          <p:nvPr>
            <p:ph type="sldNum" sz="quarter" idx="2"/>
          </p:nvPr>
        </p:nvSpPr>
        <p:spPr/>
        <p:txBody>
          <a:bodyPr/>
          <a:lstStyle/>
          <a:p>
            <a:fld id="{86CB4B4D-7CA3-9044-876B-883B54F8677D}" type="slidenum">
              <a:rPr lang="it-IT" smtClean="0"/>
              <a:pPr/>
              <a:t>7</a:t>
            </a:fld>
            <a:endParaRPr lang="it-IT" dirty="0"/>
          </a:p>
        </p:txBody>
      </p:sp>
      <p:sp>
        <p:nvSpPr>
          <p:cNvPr id="5" name="TextBox 3">
            <a:extLst>
              <a:ext uri="{FF2B5EF4-FFF2-40B4-BE49-F238E27FC236}">
                <a16:creationId xmlns:a16="http://schemas.microsoft.com/office/drawing/2014/main" id="{C2B0CC11-0ACC-40B5-B794-F95E717AFE06}"/>
              </a:ext>
            </a:extLst>
          </p:cNvPr>
          <p:cNvSpPr txBox="1"/>
          <p:nvPr/>
        </p:nvSpPr>
        <p:spPr>
          <a:xfrm>
            <a:off x="416302" y="1348777"/>
            <a:ext cx="4967333" cy="3662541"/>
          </a:xfrm>
          <a:prstGeom prst="rect">
            <a:avLst/>
          </a:prstGeom>
          <a:noFill/>
        </p:spPr>
        <p:txBody>
          <a:bodyPr wrap="square" rtlCol="0">
            <a:spAutoFit/>
          </a:bodyPr>
          <a:lstStyle/>
          <a:p>
            <a:pPr marL="285750" indent="-285750" algn="just">
              <a:buFont typeface="Wingdings" panose="05000000000000000000" pitchFamily="2" charset="2"/>
              <a:buChar char="ü"/>
            </a:pPr>
            <a:r>
              <a:rPr lang="it-IT" sz="2000" dirty="0">
                <a:solidFill>
                  <a:srgbClr val="FF0000"/>
                </a:solidFill>
              </a:rPr>
              <a:t>Non possiamo scegliere il prodotto «toccandolo con mano»</a:t>
            </a:r>
          </a:p>
          <a:p>
            <a:pPr algn="just"/>
            <a:endParaRPr lang="it-IT" sz="1600" dirty="0">
              <a:solidFill>
                <a:schemeClr val="tx1"/>
              </a:solidFill>
            </a:endParaRPr>
          </a:p>
          <a:p>
            <a:pPr algn="just"/>
            <a:r>
              <a:rPr lang="it-IT" sz="1600" dirty="0">
                <a:solidFill>
                  <a:schemeClr val="tx1"/>
                </a:solidFill>
              </a:rPr>
              <a:t>E’ vero, però la legge ci concede </a:t>
            </a:r>
            <a:r>
              <a:rPr lang="it-IT" sz="1600" b="1" dirty="0">
                <a:solidFill>
                  <a:srgbClr val="0070C0"/>
                </a:solidFill>
              </a:rPr>
              <a:t>14 giorni dalla data di consegna per cambiare idea e restituire i prodotti</a:t>
            </a:r>
            <a:r>
              <a:rPr lang="it-IT" sz="1600" dirty="0">
                <a:solidFill>
                  <a:schemeClr val="tx1"/>
                </a:solidFill>
              </a:rPr>
              <a:t>, senza penalità e senza motivazione. </a:t>
            </a:r>
          </a:p>
          <a:p>
            <a:pPr algn="just"/>
            <a:endParaRPr lang="it-IT" sz="1600" dirty="0">
              <a:solidFill>
                <a:schemeClr val="tx1"/>
              </a:solidFill>
            </a:endParaRPr>
          </a:p>
          <a:p>
            <a:pPr algn="just"/>
            <a:r>
              <a:rPr lang="it-IT" sz="1600" dirty="0">
                <a:solidFill>
                  <a:schemeClr val="tx1"/>
                </a:solidFill>
              </a:rPr>
              <a:t>Abbiamo diritto al </a:t>
            </a:r>
            <a:r>
              <a:rPr lang="it-IT" sz="1600" b="1" dirty="0">
                <a:solidFill>
                  <a:srgbClr val="0070C0"/>
                </a:solidFill>
              </a:rPr>
              <a:t>rimborso totale </a:t>
            </a:r>
            <a:r>
              <a:rPr lang="it-IT" sz="1600" dirty="0">
                <a:solidFill>
                  <a:schemeClr val="tx1"/>
                </a:solidFill>
              </a:rPr>
              <a:t>di quanto pagato comprese le spese di consegna.</a:t>
            </a:r>
          </a:p>
          <a:p>
            <a:pPr algn="just"/>
            <a:endParaRPr lang="it-IT" sz="1600" dirty="0">
              <a:solidFill>
                <a:schemeClr val="tx1"/>
              </a:solidFill>
            </a:endParaRPr>
          </a:p>
          <a:p>
            <a:pPr algn="just"/>
            <a:r>
              <a:rPr lang="it-IT" sz="1600" dirty="0">
                <a:solidFill>
                  <a:schemeClr val="tx1"/>
                </a:solidFill>
              </a:rPr>
              <a:t>In caso di reso, il negozio online è obbligato a restituire la somma spesa entro 14 giorni dalla tua comunicazione di recesso, oppure dal momento di rientro dei beni in magazzino.</a:t>
            </a:r>
          </a:p>
        </p:txBody>
      </p:sp>
      <p:pic>
        <p:nvPicPr>
          <p:cNvPr id="6" name="Immagine 5">
            <a:extLst>
              <a:ext uri="{FF2B5EF4-FFF2-40B4-BE49-F238E27FC236}">
                <a16:creationId xmlns:a16="http://schemas.microsoft.com/office/drawing/2014/main" id="{BBB5931D-26BB-4F34-AF7B-EE014FFEF5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34384" y="1176950"/>
            <a:ext cx="6041314" cy="5124927"/>
          </a:xfrm>
          <a:prstGeom prst="rect">
            <a:avLst/>
          </a:prstGeom>
        </p:spPr>
      </p:pic>
    </p:spTree>
    <p:extLst>
      <p:ext uri="{BB962C8B-B14F-4D97-AF65-F5344CB8AC3E}">
        <p14:creationId xmlns:p14="http://schemas.microsoft.com/office/powerpoint/2010/main" val="2382972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5AB0A4B-CE15-4BBF-91AE-8CD5D97698D5}"/>
              </a:ext>
            </a:extLst>
          </p:cNvPr>
          <p:cNvSpPr>
            <a:spLocks noGrp="1"/>
          </p:cNvSpPr>
          <p:nvPr>
            <p:ph type="sldNum" sz="quarter" idx="2"/>
          </p:nvPr>
        </p:nvSpPr>
        <p:spPr/>
        <p:txBody>
          <a:bodyPr/>
          <a:lstStyle/>
          <a:p>
            <a:fld id="{86CB4B4D-7CA3-9044-876B-883B54F8677D}" type="slidenum">
              <a:rPr lang="it-IT" smtClean="0"/>
              <a:pPr/>
              <a:t>8</a:t>
            </a:fld>
            <a:endParaRPr lang="it-IT" dirty="0"/>
          </a:p>
        </p:txBody>
      </p:sp>
      <p:pic>
        <p:nvPicPr>
          <p:cNvPr id="2" name="Immagine 1">
            <a:extLst>
              <a:ext uri="{FF2B5EF4-FFF2-40B4-BE49-F238E27FC236}">
                <a16:creationId xmlns:a16="http://schemas.microsoft.com/office/drawing/2014/main" id="{FA64553C-9ABA-4983-8B47-6AF789678E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51826" y="1991336"/>
            <a:ext cx="4940174" cy="4257885"/>
          </a:xfrm>
          <a:prstGeom prst="rect">
            <a:avLst/>
          </a:prstGeom>
        </p:spPr>
      </p:pic>
      <p:sp>
        <p:nvSpPr>
          <p:cNvPr id="6" name="TextBox 18">
            <a:extLst>
              <a:ext uri="{FF2B5EF4-FFF2-40B4-BE49-F238E27FC236}">
                <a16:creationId xmlns:a16="http://schemas.microsoft.com/office/drawing/2014/main" id="{3DF68A92-96C1-4A79-B103-D3EB05C6A284}"/>
              </a:ext>
            </a:extLst>
          </p:cNvPr>
          <p:cNvSpPr txBox="1"/>
          <p:nvPr/>
        </p:nvSpPr>
        <p:spPr>
          <a:xfrm>
            <a:off x="842311" y="1169826"/>
            <a:ext cx="10972800" cy="4862870"/>
          </a:xfrm>
          <a:prstGeom prst="rect">
            <a:avLst/>
          </a:prstGeom>
          <a:noFill/>
        </p:spPr>
        <p:txBody>
          <a:bodyPr wrap="square" rtlCol="0">
            <a:spAutoFit/>
          </a:bodyPr>
          <a:lstStyle/>
          <a:p>
            <a:pPr marL="285750" indent="-285750" algn="just">
              <a:buFont typeface="Wingdings" panose="05000000000000000000" pitchFamily="2" charset="2"/>
              <a:buChar char="ü"/>
            </a:pPr>
            <a:r>
              <a:rPr lang="it-IT" sz="2000" dirty="0">
                <a:solidFill>
                  <a:srgbClr val="FF0000"/>
                </a:solidFill>
              </a:rPr>
              <a:t>Dobbiamo fidarci di un venditore che non vediamo in faccia</a:t>
            </a:r>
          </a:p>
          <a:p>
            <a:pPr algn="just"/>
            <a:endParaRPr lang="it-IT" sz="2000" dirty="0">
              <a:solidFill>
                <a:srgbClr val="FF0000"/>
              </a:solidFill>
            </a:endParaRPr>
          </a:p>
          <a:p>
            <a:pPr algn="just"/>
            <a:r>
              <a:rPr lang="it-IT" sz="1600" dirty="0">
                <a:solidFill>
                  <a:schemeClr val="tx1"/>
                </a:solidFill>
              </a:rPr>
              <a:t>Comprare online ormai è sicuro, ma è bene procedere sempre con le dovute cautele e seguire alcuni consigli:</a:t>
            </a:r>
          </a:p>
          <a:p>
            <a:pPr algn="just"/>
            <a:endParaRPr lang="it-IT" sz="1600" dirty="0">
              <a:solidFill>
                <a:schemeClr val="tx1"/>
              </a:solidFill>
            </a:endParaRPr>
          </a:p>
          <a:p>
            <a:pPr marL="342900" indent="-342900" algn="just">
              <a:buAutoNum type="alphaLcParenR"/>
            </a:pPr>
            <a:r>
              <a:rPr lang="it-IT" sz="1600" dirty="0">
                <a:solidFill>
                  <a:schemeClr val="tx1"/>
                </a:solidFill>
              </a:rPr>
              <a:t>Controllare che il venditore fornisca alcune informazioni obbligatorie per legge:</a:t>
            </a:r>
          </a:p>
          <a:p>
            <a:pPr algn="just"/>
            <a:endParaRPr lang="it-IT" sz="1600" dirty="0">
              <a:solidFill>
                <a:schemeClr val="tx1"/>
              </a:solidFill>
            </a:endParaRPr>
          </a:p>
          <a:p>
            <a:pPr marL="647700" lvl="8" indent="-285750" algn="just">
              <a:buFont typeface="Wingdings" panose="05000000000000000000" pitchFamily="2" charset="2"/>
              <a:buChar char="Ø"/>
            </a:pPr>
            <a:r>
              <a:rPr lang="it-IT" sz="1600" dirty="0">
                <a:solidFill>
                  <a:schemeClr val="tx1"/>
                </a:solidFill>
              </a:rPr>
              <a:t>I riferimenti dell’azienda: nome e indirizzo del venditore, compresa la partita IVA</a:t>
            </a:r>
          </a:p>
          <a:p>
            <a:pPr marL="647700" lvl="7" indent="-285750" algn="just">
              <a:buFont typeface="Wingdings" panose="05000000000000000000" pitchFamily="2" charset="2"/>
              <a:buChar char="Ø"/>
            </a:pPr>
            <a:r>
              <a:rPr lang="it-IT" sz="1600" dirty="0">
                <a:solidFill>
                  <a:schemeClr val="tx1"/>
                </a:solidFill>
              </a:rPr>
              <a:t>Indirizzo e-mail e telefono per i contatti</a:t>
            </a:r>
          </a:p>
          <a:p>
            <a:pPr marL="647700" lvl="7" indent="-285750" algn="just">
              <a:buFont typeface="Wingdings" panose="05000000000000000000" pitchFamily="2" charset="2"/>
              <a:buChar char="Ø"/>
            </a:pPr>
            <a:r>
              <a:rPr lang="it-IT" sz="1600" dirty="0">
                <a:solidFill>
                  <a:schemeClr val="tx1"/>
                </a:solidFill>
              </a:rPr>
              <a:t>Una descrizione chiara del prodotto o del servizio offerto</a:t>
            </a:r>
          </a:p>
          <a:p>
            <a:pPr marL="647700" lvl="7" indent="-285750" algn="just">
              <a:buFont typeface="Wingdings" panose="05000000000000000000" pitchFamily="2" charset="2"/>
              <a:buChar char="Ø"/>
            </a:pPr>
            <a:r>
              <a:rPr lang="it-IT" sz="1600" dirty="0">
                <a:solidFill>
                  <a:schemeClr val="tx1"/>
                </a:solidFill>
              </a:rPr>
              <a:t>Il prezzo finale comprensivo di tutte le spese (anche di consegna)</a:t>
            </a:r>
          </a:p>
          <a:p>
            <a:pPr marL="647700" lvl="7" indent="-285750" algn="just">
              <a:buFont typeface="Wingdings" panose="05000000000000000000" pitchFamily="2" charset="2"/>
              <a:buChar char="Ø"/>
            </a:pPr>
            <a:r>
              <a:rPr lang="it-IT" sz="1600" dirty="0">
                <a:solidFill>
                  <a:schemeClr val="tx1"/>
                </a:solidFill>
              </a:rPr>
              <a:t>Informazioni chiare sulle modalità di pagamento e di consegna</a:t>
            </a:r>
          </a:p>
          <a:p>
            <a:pPr marL="647700" lvl="7" indent="-285750" algn="just">
              <a:buFont typeface="Wingdings" panose="05000000000000000000" pitchFamily="2" charset="2"/>
              <a:buChar char="Ø"/>
            </a:pPr>
            <a:r>
              <a:rPr lang="it-IT" sz="1600" dirty="0">
                <a:solidFill>
                  <a:schemeClr val="tx1"/>
                </a:solidFill>
              </a:rPr>
              <a:t>Spiegazione su come funziona il diritto di recesso</a:t>
            </a:r>
          </a:p>
          <a:p>
            <a:pPr marL="647700" lvl="7" indent="-285750" algn="just">
              <a:buFont typeface="Wingdings" panose="05000000000000000000" pitchFamily="2" charset="2"/>
              <a:buChar char="Ø"/>
            </a:pPr>
            <a:r>
              <a:rPr lang="it-IT" sz="1600" dirty="0">
                <a:solidFill>
                  <a:schemeClr val="tx1"/>
                </a:solidFill>
              </a:rPr>
              <a:t>Servizi post-vendita disponibili</a:t>
            </a:r>
          </a:p>
          <a:p>
            <a:pPr marL="647700" lvl="7" indent="-285750" algn="just">
              <a:buFont typeface="Wingdings" panose="05000000000000000000" pitchFamily="2" charset="2"/>
              <a:buChar char="Ø"/>
            </a:pPr>
            <a:r>
              <a:rPr lang="it-IT" sz="1600" dirty="0">
                <a:solidFill>
                  <a:schemeClr val="tx1"/>
                </a:solidFill>
              </a:rPr>
              <a:t>Sistemi di risoluzione alternativa delle controversie</a:t>
            </a:r>
          </a:p>
          <a:p>
            <a:pPr marL="647700" lvl="7" indent="-285750" algn="just">
              <a:buFont typeface="Wingdings" panose="05000000000000000000" pitchFamily="2" charset="2"/>
              <a:buChar char="Ø"/>
            </a:pPr>
            <a:r>
              <a:rPr lang="it-IT" sz="1600" dirty="0">
                <a:solidFill>
                  <a:schemeClr val="tx1"/>
                </a:solidFill>
              </a:rPr>
              <a:t>Informazioni chiare sulla durata del contratto</a:t>
            </a:r>
          </a:p>
          <a:p>
            <a:pPr marL="647700" lvl="7" indent="-285750" algn="just">
              <a:buFont typeface="Wingdings" panose="05000000000000000000" pitchFamily="2" charset="2"/>
              <a:buChar char="Ø"/>
            </a:pPr>
            <a:r>
              <a:rPr lang="it-IT" sz="1600" dirty="0">
                <a:solidFill>
                  <a:schemeClr val="tx1"/>
                </a:solidFill>
              </a:rPr>
              <a:t>Esplicite condizioni di garanzia legale/contrattuale</a:t>
            </a:r>
          </a:p>
          <a:p>
            <a:pPr marL="647700" indent="-285750" algn="just">
              <a:buFont typeface="Wingdings" panose="05000000000000000000" pitchFamily="2" charset="2"/>
              <a:buChar char="Ø"/>
            </a:pPr>
            <a:r>
              <a:rPr lang="it-IT" sz="1600" dirty="0">
                <a:solidFill>
                  <a:schemeClr val="tx1"/>
                </a:solidFill>
              </a:rPr>
              <a:t>Le informative sulla Privacy e sui Cookies.</a:t>
            </a:r>
            <a:r>
              <a:rPr lang="it-IT" dirty="0">
                <a:solidFill>
                  <a:schemeClr val="tx1"/>
                </a:solidFill>
              </a:rPr>
              <a:t> </a:t>
            </a:r>
          </a:p>
          <a:p>
            <a:pPr algn="just"/>
            <a:endParaRPr lang="it-IT" sz="1600" dirty="0">
              <a:solidFill>
                <a:schemeClr val="tx1"/>
              </a:solidFill>
            </a:endParaRPr>
          </a:p>
          <a:p>
            <a:pPr marL="361950" lvl="7" indent="0" algn="just"/>
            <a:endParaRPr lang="it-IT" sz="1400" dirty="0">
              <a:solidFill>
                <a:schemeClr val="tx1"/>
              </a:solidFill>
            </a:endParaRPr>
          </a:p>
        </p:txBody>
      </p:sp>
    </p:spTree>
    <p:extLst>
      <p:ext uri="{BB962C8B-B14F-4D97-AF65-F5344CB8AC3E}">
        <p14:creationId xmlns:p14="http://schemas.microsoft.com/office/powerpoint/2010/main" val="3053888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1FC34822-1B0F-4CEE-8EFD-A981E4D16D9C}"/>
              </a:ext>
            </a:extLst>
          </p:cNvPr>
          <p:cNvSpPr/>
          <p:nvPr/>
        </p:nvSpPr>
        <p:spPr>
          <a:xfrm>
            <a:off x="455692" y="1262738"/>
            <a:ext cx="10885284" cy="2862322"/>
          </a:xfrm>
          <a:prstGeom prst="rect">
            <a:avLst/>
          </a:prstGeom>
        </p:spPr>
        <p:txBody>
          <a:bodyPr wrap="square">
            <a:spAutoFit/>
          </a:bodyPr>
          <a:lstStyle/>
          <a:p>
            <a:pPr marL="285750" indent="-285750">
              <a:buFont typeface="Wingdings" panose="05000000000000000000" pitchFamily="2" charset="2"/>
              <a:buChar char="ü"/>
            </a:pPr>
            <a:r>
              <a:rPr lang="it-IT" sz="2000" dirty="0">
                <a:solidFill>
                  <a:srgbClr val="FF0000"/>
                </a:solidFill>
              </a:rPr>
              <a:t>Pagamento online: non possiamo pagare in contanti, ma occorre dare al venditore l’accesso al nostro conto o carta di credito per prelevare l’importo che gli dobbiamo</a:t>
            </a:r>
          </a:p>
          <a:p>
            <a:endParaRPr lang="it-IT" sz="2000" dirty="0">
              <a:solidFill>
                <a:srgbClr val="FF0000"/>
              </a:solidFill>
            </a:endParaRPr>
          </a:p>
          <a:p>
            <a:pPr marL="271463">
              <a:tabLst>
                <a:tab pos="271463" algn="l"/>
              </a:tabLst>
            </a:pPr>
            <a:r>
              <a:rPr lang="it-IT" sz="1600" dirty="0">
                <a:solidFill>
                  <a:schemeClr val="tx1"/>
                </a:solidFill>
              </a:rPr>
              <a:t>Se si sceglie di pagare con carta di credito, la sicurezza dei dati è garantita dal protocollo SSL, un meccanismo informatico previsto dalla legge che protegge la riservatezza delle informazioni bancarie.</a:t>
            </a:r>
          </a:p>
          <a:p>
            <a:pPr marL="271463">
              <a:tabLst>
                <a:tab pos="271463" algn="l"/>
              </a:tabLst>
            </a:pPr>
            <a:endParaRPr lang="it-IT" sz="1600" dirty="0">
              <a:solidFill>
                <a:schemeClr val="tx1"/>
              </a:solidFill>
            </a:endParaRPr>
          </a:p>
          <a:p>
            <a:pPr marL="1520825"/>
            <a:r>
              <a:rPr lang="it-IT" sz="1600" dirty="0">
                <a:solidFill>
                  <a:schemeClr val="tx1"/>
                </a:solidFill>
              </a:rPr>
              <a:t>Controllare sempre che nella fase di pagamento l’indirizzo web inizi con </a:t>
            </a:r>
            <a:r>
              <a:rPr lang="it-IT" sz="2000" b="1" dirty="0">
                <a:solidFill>
                  <a:srgbClr val="0070C0"/>
                </a:solidFill>
              </a:rPr>
              <a:t>"http</a:t>
            </a:r>
            <a:r>
              <a:rPr lang="it-IT" sz="2000" b="1" u="sng" dirty="0">
                <a:solidFill>
                  <a:srgbClr val="FF0000"/>
                </a:solidFill>
              </a:rPr>
              <a:t>s</a:t>
            </a:r>
            <a:r>
              <a:rPr lang="it-IT" sz="2000" b="1" dirty="0">
                <a:solidFill>
                  <a:srgbClr val="0070C0"/>
                </a:solidFill>
              </a:rPr>
              <a:t>://" </a:t>
            </a:r>
            <a:r>
              <a:rPr lang="it-IT" sz="1600" dirty="0">
                <a:solidFill>
                  <a:schemeClr val="tx1"/>
                </a:solidFill>
              </a:rPr>
              <a:t>e non solo con </a:t>
            </a:r>
            <a:r>
              <a:rPr lang="it-IT" sz="2000" b="1" dirty="0">
                <a:solidFill>
                  <a:srgbClr val="0070C0"/>
                </a:solidFill>
              </a:rPr>
              <a:t>"http://"</a:t>
            </a:r>
            <a:r>
              <a:rPr lang="it-IT" sz="1600" dirty="0">
                <a:solidFill>
                  <a:schemeClr val="tx1"/>
                </a:solidFill>
              </a:rPr>
              <a:t>. Quella piccola </a:t>
            </a:r>
            <a:r>
              <a:rPr lang="it-IT" sz="2000" b="1" dirty="0">
                <a:solidFill>
                  <a:srgbClr val="0070C0"/>
                </a:solidFill>
              </a:rPr>
              <a:t>«s» </a:t>
            </a:r>
            <a:r>
              <a:rPr lang="it-IT" sz="1600" dirty="0">
                <a:solidFill>
                  <a:schemeClr val="tx1"/>
                </a:solidFill>
              </a:rPr>
              <a:t>è importantissima perché ci indica che la pagina web sta usando un protocollo di sicurezza elevato e che i dati sono al sicuro perché la pagina su cui li stiamo immettendo è criptata.</a:t>
            </a:r>
          </a:p>
          <a:p>
            <a:endParaRPr lang="it-IT" sz="1600" dirty="0">
              <a:solidFill>
                <a:schemeClr val="tx1"/>
              </a:solidFill>
            </a:endParaRPr>
          </a:p>
        </p:txBody>
      </p:sp>
      <p:sp>
        <p:nvSpPr>
          <p:cNvPr id="2" name="Rettangolo 1">
            <a:extLst>
              <a:ext uri="{FF2B5EF4-FFF2-40B4-BE49-F238E27FC236}">
                <a16:creationId xmlns:a16="http://schemas.microsoft.com/office/drawing/2014/main" id="{B387FB3A-B756-4791-A86F-8515D8C7F6D1}"/>
              </a:ext>
            </a:extLst>
          </p:cNvPr>
          <p:cNvSpPr/>
          <p:nvPr/>
        </p:nvSpPr>
        <p:spPr>
          <a:xfrm>
            <a:off x="766526" y="4125060"/>
            <a:ext cx="8449902" cy="1815882"/>
          </a:xfrm>
          <a:prstGeom prst="rect">
            <a:avLst/>
          </a:prstGeom>
        </p:spPr>
        <p:txBody>
          <a:bodyPr wrap="square">
            <a:spAutoFit/>
          </a:bodyPr>
          <a:lstStyle/>
          <a:p>
            <a:r>
              <a:rPr lang="it-IT" sz="1600" dirty="0"/>
              <a:t>A nostra maggior tutela, per acquistare in internet, si consiglia di usare una carta di credito prepagata, su cui tenere poche centinaia di euro, di modo da arginare il danno nella remota eventualità che ci si imbatta in un truffatore della rete particolarmente abile.</a:t>
            </a:r>
          </a:p>
          <a:p>
            <a:endParaRPr lang="it-IT" sz="1600" dirty="0"/>
          </a:p>
          <a:p>
            <a:r>
              <a:rPr lang="it-IT" sz="1600" dirty="0"/>
              <a:t>La più comune e facilmente accessibile di queste carte è la «</a:t>
            </a:r>
            <a:r>
              <a:rPr lang="it-IT" sz="1600" dirty="0" err="1"/>
              <a:t>postepay</a:t>
            </a:r>
            <a:r>
              <a:rPr lang="it-IT" sz="1600" dirty="0"/>
              <a:t>» di Poste Italiane che viene rilasciata da tutti gli sportelli postali a fronte di un piccolo costo di attivazione, anche i costi di ricarica sono del tutto accessibili.</a:t>
            </a:r>
          </a:p>
        </p:txBody>
      </p:sp>
      <p:pic>
        <p:nvPicPr>
          <p:cNvPr id="3" name="Immagine 2">
            <a:extLst>
              <a:ext uri="{FF2B5EF4-FFF2-40B4-BE49-F238E27FC236}">
                <a16:creationId xmlns:a16="http://schemas.microsoft.com/office/drawing/2014/main" id="{D8DE5A6C-5862-46A2-ADFB-BBCC400DCA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1024" y="2866306"/>
            <a:ext cx="1125388" cy="1125388"/>
          </a:xfrm>
          <a:prstGeom prst="rect">
            <a:avLst/>
          </a:prstGeom>
        </p:spPr>
      </p:pic>
      <p:pic>
        <p:nvPicPr>
          <p:cNvPr id="4" name="Immagine 3">
            <a:extLst>
              <a:ext uri="{FF2B5EF4-FFF2-40B4-BE49-F238E27FC236}">
                <a16:creationId xmlns:a16="http://schemas.microsoft.com/office/drawing/2014/main" id="{F6ED86C1-9234-400A-A9D0-6871193314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0103" y="4123808"/>
            <a:ext cx="2315162" cy="1817133"/>
          </a:xfrm>
          <a:prstGeom prst="rect">
            <a:avLst/>
          </a:prstGeom>
        </p:spPr>
      </p:pic>
    </p:spTree>
    <p:extLst>
      <p:ext uri="{BB962C8B-B14F-4D97-AF65-F5344CB8AC3E}">
        <p14:creationId xmlns:p14="http://schemas.microsoft.com/office/powerpoint/2010/main" val="1614584414"/>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D9C885721592749BEBFA1B071E9EF6D" ma:contentTypeVersion="12" ma:contentTypeDescription="Create a new document." ma:contentTypeScope="" ma:versionID="903e6b2cb9b44ef00e51a95819812638">
  <xsd:schema xmlns:xsd="http://www.w3.org/2001/XMLSchema" xmlns:xs="http://www.w3.org/2001/XMLSchema" xmlns:p="http://schemas.microsoft.com/office/2006/metadata/properties" xmlns:ns2="cae524dc-36fb-44a8-a8ea-1648dd569bfb" xmlns:ns3="48ad6cbb-47a7-4da5-86b4-f57e49e3eea9" targetNamespace="http://schemas.microsoft.com/office/2006/metadata/properties" ma:root="true" ma:fieldsID="22e19c15eb898f5d94b4fba1a33a8b24" ns2:_="" ns3:_="">
    <xsd:import namespace="cae524dc-36fb-44a8-a8ea-1648dd569bfb"/>
    <xsd:import namespace="48ad6cbb-47a7-4da5-86b4-f57e49e3eea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e524dc-36fb-44a8-a8ea-1648dd569bf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8ad6cbb-47a7-4da5-86b4-f57e49e3eea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E874C2-832B-47CC-B686-03CAD40CF51C}">
  <ds:schemaRefs>
    <ds:schemaRef ds:uri="http://schemas.microsoft.com/office/2006/metadata/properties"/>
    <ds:schemaRef ds:uri="cae524dc-36fb-44a8-a8ea-1648dd569bfb"/>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48ad6cbb-47a7-4da5-86b4-f57e49e3eea9"/>
    <ds:schemaRef ds:uri="http://www.w3.org/XML/1998/namespace"/>
    <ds:schemaRef ds:uri="http://purl.org/dc/dcmitype/"/>
  </ds:schemaRefs>
</ds:datastoreItem>
</file>

<file path=customXml/itemProps2.xml><?xml version="1.0" encoding="utf-8"?>
<ds:datastoreItem xmlns:ds="http://schemas.openxmlformats.org/officeDocument/2006/customXml" ds:itemID="{11E660EA-8CC6-464F-AE7E-D61F4D16A1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e524dc-36fb-44a8-a8ea-1648dd569bfb"/>
    <ds:schemaRef ds:uri="48ad6cbb-47a7-4da5-86b4-f57e49e3ee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409411-6472-4B91-BF84-6438EED0A6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8743</TotalTime>
  <Words>1650</Words>
  <Application>Microsoft Office PowerPoint</Application>
  <PresentationFormat>Widescreen</PresentationFormat>
  <Paragraphs>177</Paragraphs>
  <Slides>23</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Office Theme</vt:lpstr>
      <vt:lpstr>PowerPoint Presentation</vt:lpstr>
      <vt:lpstr>Fare acquisti online (E-Commerce)</vt:lpstr>
      <vt:lpstr>E-Commerce - Di cosa si tratta?</vt:lpstr>
      <vt:lpstr>I PRO …</vt:lpstr>
      <vt:lpstr>… E I CONTRO</vt:lpstr>
      <vt:lpstr>Concentriamoci sui «CONTRO»</vt:lpstr>
      <vt:lpstr>PowerPoint Presentation</vt:lpstr>
      <vt:lpstr>PowerPoint Presentation</vt:lpstr>
      <vt:lpstr>PowerPoint Presentation</vt:lpstr>
      <vt:lpstr>PowerPoint Presentation</vt:lpstr>
      <vt:lpstr>Come funziona?  Simuliamo un acquisto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Facebook</dc:title>
  <dc:creator>Bianchi, Francesca</dc:creator>
  <cp:lastModifiedBy>Bottegal, Fabio (Partner Business Manager)</cp:lastModifiedBy>
  <cp:revision>298</cp:revision>
  <dcterms:modified xsi:type="dcterms:W3CDTF">2023-01-06T01:47:44Z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0x0101004D9C885721592749BEBFA1B071E9EF6D</vt:lpwstr>
  </property>
</Properties>
</file>